
<file path=[Content_Types].xml><?xml version="1.0" encoding="utf-8"?>
<Types xmlns="http://schemas.openxmlformats.org/package/2006/content-types">
  <Default Extension="32899930" ContentType="image/png"/>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13" r:id="rId3"/>
    <p:sldMasterId id="2147483725" r:id="rId4"/>
    <p:sldMasterId id="2147483737" r:id="rId5"/>
  </p:sldMasterIdLst>
  <p:notesMasterIdLst>
    <p:notesMasterId r:id="rId111"/>
  </p:notesMasterIdLst>
  <p:sldIdLst>
    <p:sldId id="256" r:id="rId6"/>
    <p:sldId id="295" r:id="rId7"/>
    <p:sldId id="353" r:id="rId8"/>
    <p:sldId id="498" r:id="rId9"/>
    <p:sldId id="351" r:id="rId10"/>
    <p:sldId id="352" r:id="rId11"/>
    <p:sldId id="354" r:id="rId12"/>
    <p:sldId id="356" r:id="rId13"/>
    <p:sldId id="355" r:id="rId14"/>
    <p:sldId id="387" r:id="rId15"/>
    <p:sldId id="381" r:id="rId16"/>
    <p:sldId id="383" r:id="rId17"/>
    <p:sldId id="384" r:id="rId18"/>
    <p:sldId id="386" r:id="rId19"/>
    <p:sldId id="388" r:id="rId20"/>
    <p:sldId id="499" r:id="rId21"/>
    <p:sldId id="361" r:id="rId22"/>
    <p:sldId id="389" r:id="rId23"/>
    <p:sldId id="350" r:id="rId24"/>
    <p:sldId id="357" r:id="rId25"/>
    <p:sldId id="500" r:id="rId26"/>
    <p:sldId id="367" r:id="rId27"/>
    <p:sldId id="358" r:id="rId28"/>
    <p:sldId id="363" r:id="rId29"/>
    <p:sldId id="373" r:id="rId30"/>
    <p:sldId id="390" r:id="rId31"/>
    <p:sldId id="335" r:id="rId32"/>
    <p:sldId id="339" r:id="rId33"/>
    <p:sldId id="379" r:id="rId34"/>
    <p:sldId id="340" r:id="rId35"/>
    <p:sldId id="268" r:id="rId36"/>
    <p:sldId id="320" r:id="rId37"/>
    <p:sldId id="364" r:id="rId38"/>
    <p:sldId id="374" r:id="rId39"/>
    <p:sldId id="375" r:id="rId40"/>
    <p:sldId id="279" r:id="rId41"/>
    <p:sldId id="280" r:id="rId42"/>
    <p:sldId id="330" r:id="rId43"/>
    <p:sldId id="263" r:id="rId44"/>
    <p:sldId id="307" r:id="rId45"/>
    <p:sldId id="359" r:id="rId46"/>
    <p:sldId id="321" r:id="rId47"/>
    <p:sldId id="368" r:id="rId48"/>
    <p:sldId id="369" r:id="rId49"/>
    <p:sldId id="324" r:id="rId50"/>
    <p:sldId id="371" r:id="rId51"/>
    <p:sldId id="378" r:id="rId52"/>
    <p:sldId id="502" r:id="rId53"/>
    <p:sldId id="501" r:id="rId54"/>
    <p:sldId id="503" r:id="rId55"/>
    <p:sldId id="360" r:id="rId56"/>
    <p:sldId id="504" r:id="rId57"/>
    <p:sldId id="380" r:id="rId58"/>
    <p:sldId id="366" r:id="rId59"/>
    <p:sldId id="311" r:id="rId60"/>
    <p:sldId id="338" r:id="rId61"/>
    <p:sldId id="362" r:id="rId62"/>
    <p:sldId id="382" r:id="rId63"/>
    <p:sldId id="377" r:id="rId64"/>
    <p:sldId id="365" r:id="rId65"/>
    <p:sldId id="257" r:id="rId66"/>
    <p:sldId id="258" r:id="rId67"/>
    <p:sldId id="391" r:id="rId68"/>
    <p:sldId id="393" r:id="rId69"/>
    <p:sldId id="395" r:id="rId70"/>
    <p:sldId id="394" r:id="rId71"/>
    <p:sldId id="505" r:id="rId72"/>
    <p:sldId id="259" r:id="rId73"/>
    <p:sldId id="370" r:id="rId74"/>
    <p:sldId id="274" r:id="rId75"/>
    <p:sldId id="392" r:id="rId76"/>
    <p:sldId id="397" r:id="rId77"/>
    <p:sldId id="507" r:id="rId78"/>
    <p:sldId id="396" r:id="rId79"/>
    <p:sldId id="398" r:id="rId80"/>
    <p:sldId id="401" r:id="rId81"/>
    <p:sldId id="487" r:id="rId82"/>
    <p:sldId id="402" r:id="rId83"/>
    <p:sldId id="486" r:id="rId84"/>
    <p:sldId id="408" r:id="rId85"/>
    <p:sldId id="400" r:id="rId86"/>
    <p:sldId id="399" r:id="rId87"/>
    <p:sldId id="488" r:id="rId88"/>
    <p:sldId id="404" r:id="rId89"/>
    <p:sldId id="405" r:id="rId90"/>
    <p:sldId id="406" r:id="rId91"/>
    <p:sldId id="508" r:id="rId92"/>
    <p:sldId id="403" r:id="rId93"/>
    <p:sldId id="412" r:id="rId94"/>
    <p:sldId id="484" r:id="rId95"/>
    <p:sldId id="485" r:id="rId96"/>
    <p:sldId id="413" r:id="rId97"/>
    <p:sldId id="409" r:id="rId98"/>
    <p:sldId id="407" r:id="rId99"/>
    <p:sldId id="410" r:id="rId100"/>
    <p:sldId id="411" r:id="rId101"/>
    <p:sldId id="495" r:id="rId102"/>
    <p:sldId id="496" r:id="rId103"/>
    <p:sldId id="493" r:id="rId104"/>
    <p:sldId id="497" r:id="rId105"/>
    <p:sldId id="489" r:id="rId106"/>
    <p:sldId id="491" r:id="rId107"/>
    <p:sldId id="492" r:id="rId108"/>
    <p:sldId id="490" r:id="rId109"/>
    <p:sldId id="346"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43" autoAdjust="0"/>
  </p:normalViewPr>
  <p:slideViewPr>
    <p:cSldViewPr>
      <p:cViewPr>
        <p:scale>
          <a:sx n="79" d="100"/>
          <a:sy n="79" d="100"/>
        </p:scale>
        <p:origin x="1824" y="59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E64C6-2ABE-449F-BBAA-3B1DCC33BE67}" type="doc">
      <dgm:prSet loTypeId="urn:microsoft.com/office/officeart/2016/7/layout/RepeatingBendingProcessNew" loCatId="process" qsTypeId="urn:microsoft.com/office/officeart/2005/8/quickstyle/simple5" qsCatId="simple" csTypeId="urn:microsoft.com/office/officeart/2005/8/colors/accent5_2" csCatId="accent5" phldr="1"/>
      <dgm:spPr/>
      <dgm:t>
        <a:bodyPr/>
        <a:lstStyle/>
        <a:p>
          <a:endParaRPr lang="en-US"/>
        </a:p>
      </dgm:t>
    </dgm:pt>
    <dgm:pt modelId="{A2FA2FD6-90A1-478A-877D-FEFFE72414AA}">
      <dgm:prSet phldrT="[Text]"/>
      <dgm:spPr/>
      <dgm:t>
        <a:bodyPr/>
        <a:lstStyle/>
        <a:p>
          <a:r>
            <a:rPr lang="en-US" dirty="0"/>
            <a:t>Individuals Gain Increased Independence</a:t>
          </a:r>
        </a:p>
      </dgm:t>
    </dgm:pt>
    <dgm:pt modelId="{E0CBEE79-4621-4EBD-B5FB-3DE2A19BEDA8}" type="parTrans" cxnId="{523CA1AE-CECE-49FF-9BDF-1DD702B9490B}">
      <dgm:prSet/>
      <dgm:spPr/>
      <dgm:t>
        <a:bodyPr/>
        <a:lstStyle/>
        <a:p>
          <a:endParaRPr lang="en-US"/>
        </a:p>
      </dgm:t>
    </dgm:pt>
    <dgm:pt modelId="{182A6EFB-A52C-4D91-B031-2C418D203538}" type="sibTrans" cxnId="{523CA1AE-CECE-49FF-9BDF-1DD702B9490B}">
      <dgm:prSet/>
      <dgm:spPr/>
      <dgm:t>
        <a:bodyPr/>
        <a:lstStyle/>
        <a:p>
          <a:endParaRPr lang="en-US"/>
        </a:p>
      </dgm:t>
    </dgm:pt>
    <dgm:pt modelId="{479E3452-95E3-4293-BD03-A543C05C1E21}">
      <dgm:prSet phldrT="[Text]"/>
      <dgm:spPr/>
      <dgm:t>
        <a:bodyPr/>
        <a:lstStyle/>
        <a:p>
          <a:r>
            <a:rPr lang="en-US" dirty="0"/>
            <a:t>Independence is a Win for the Person and Provider</a:t>
          </a:r>
        </a:p>
      </dgm:t>
    </dgm:pt>
    <dgm:pt modelId="{27E31C0B-4B23-4BA5-BA78-C7B4E89F44FB}" type="parTrans" cxnId="{E49C463F-B11F-462F-ABCA-8964A928DEF9}">
      <dgm:prSet/>
      <dgm:spPr/>
      <dgm:t>
        <a:bodyPr/>
        <a:lstStyle/>
        <a:p>
          <a:endParaRPr lang="en-US"/>
        </a:p>
      </dgm:t>
    </dgm:pt>
    <dgm:pt modelId="{3404E3AF-AE5A-42DA-89E4-1D819B41D62D}" type="sibTrans" cxnId="{E49C463F-B11F-462F-ABCA-8964A928DEF9}">
      <dgm:prSet/>
      <dgm:spPr/>
      <dgm:t>
        <a:bodyPr/>
        <a:lstStyle/>
        <a:p>
          <a:endParaRPr lang="en-US"/>
        </a:p>
      </dgm:t>
    </dgm:pt>
    <dgm:pt modelId="{40C9BF24-7958-4103-A96C-9FE2BF77EA03}">
      <dgm:prSet phldrT="[Text]"/>
      <dgm:spPr/>
      <dgm:t>
        <a:bodyPr/>
        <a:lstStyle/>
        <a:p>
          <a:r>
            <a:rPr lang="en-US" dirty="0"/>
            <a:t>Less DSPs Needed</a:t>
          </a:r>
        </a:p>
      </dgm:t>
    </dgm:pt>
    <dgm:pt modelId="{A81607F2-63CE-4A09-B48B-532397C3B386}" type="parTrans" cxnId="{F657F14F-B089-4EA5-9E78-F0E666787C5F}">
      <dgm:prSet/>
      <dgm:spPr/>
      <dgm:t>
        <a:bodyPr/>
        <a:lstStyle/>
        <a:p>
          <a:endParaRPr lang="en-US"/>
        </a:p>
      </dgm:t>
    </dgm:pt>
    <dgm:pt modelId="{54FDEDCB-5D2E-4DA1-B06B-34EC70DA06A1}" type="sibTrans" cxnId="{F657F14F-B089-4EA5-9E78-F0E666787C5F}">
      <dgm:prSet/>
      <dgm:spPr/>
      <dgm:t>
        <a:bodyPr/>
        <a:lstStyle/>
        <a:p>
          <a:endParaRPr lang="en-US"/>
        </a:p>
      </dgm:t>
    </dgm:pt>
    <dgm:pt modelId="{023E6AE0-52F5-48FF-8D4F-2FFA3EB9017E}">
      <dgm:prSet/>
      <dgm:spPr/>
      <dgm:t>
        <a:bodyPr/>
        <a:lstStyle/>
        <a:p>
          <a:r>
            <a:rPr lang="en-US" dirty="0"/>
            <a:t>Less Vacancies; Lower Recruitment &amp; OT Costs </a:t>
          </a:r>
        </a:p>
      </dgm:t>
    </dgm:pt>
    <dgm:pt modelId="{539FC9C0-AA49-4AB9-ABCD-7B9C104E9A66}" type="parTrans" cxnId="{7338F821-C07A-41C6-9554-B0B30E17B99A}">
      <dgm:prSet/>
      <dgm:spPr/>
      <dgm:t>
        <a:bodyPr/>
        <a:lstStyle/>
        <a:p>
          <a:endParaRPr lang="en-US"/>
        </a:p>
      </dgm:t>
    </dgm:pt>
    <dgm:pt modelId="{24E228A8-8445-42CA-9F6F-A5A8820E08B7}" type="sibTrans" cxnId="{7338F821-C07A-41C6-9554-B0B30E17B99A}">
      <dgm:prSet/>
      <dgm:spPr/>
      <dgm:t>
        <a:bodyPr/>
        <a:lstStyle/>
        <a:p>
          <a:endParaRPr lang="en-US"/>
        </a:p>
      </dgm:t>
    </dgm:pt>
    <dgm:pt modelId="{12404A25-1C43-4FD0-A1DC-EE5DD394F78A}">
      <dgm:prSet phldrT="[Text]"/>
      <dgm:spPr/>
      <dgm:t>
        <a:bodyPr/>
        <a:lstStyle/>
        <a:p>
          <a:r>
            <a:rPr lang="en-US" dirty="0"/>
            <a:t>DSPs Can Be Paid More</a:t>
          </a:r>
        </a:p>
      </dgm:t>
    </dgm:pt>
    <dgm:pt modelId="{244FE094-C508-4789-9609-A677FEC816F7}" type="parTrans" cxnId="{885C3C28-B7F6-463E-940B-3F1AA5BC7035}">
      <dgm:prSet/>
      <dgm:spPr/>
      <dgm:t>
        <a:bodyPr/>
        <a:lstStyle/>
        <a:p>
          <a:endParaRPr lang="en-US"/>
        </a:p>
      </dgm:t>
    </dgm:pt>
    <dgm:pt modelId="{B64DCFC5-6524-46B2-91FF-20390AFC177C}" type="sibTrans" cxnId="{885C3C28-B7F6-463E-940B-3F1AA5BC7035}">
      <dgm:prSet/>
      <dgm:spPr/>
      <dgm:t>
        <a:bodyPr/>
        <a:lstStyle/>
        <a:p>
          <a:endParaRPr lang="en-US"/>
        </a:p>
      </dgm:t>
    </dgm:pt>
    <dgm:pt modelId="{D53575B7-304D-479A-9D0D-DDE6D32AAE76}">
      <dgm:prSet phldrT="[Text]"/>
      <dgm:spPr/>
      <dgm:t>
        <a:bodyPr/>
        <a:lstStyle/>
        <a:p>
          <a:r>
            <a:rPr lang="en-US" dirty="0"/>
            <a:t>DSPs Are Less Overworked</a:t>
          </a:r>
        </a:p>
      </dgm:t>
    </dgm:pt>
    <dgm:pt modelId="{29870CC9-413B-4DB9-9DEB-773CFADC9F3E}" type="parTrans" cxnId="{FCB5ED43-5EE4-451F-9504-FE95671E8572}">
      <dgm:prSet/>
      <dgm:spPr/>
      <dgm:t>
        <a:bodyPr/>
        <a:lstStyle/>
        <a:p>
          <a:endParaRPr lang="en-US"/>
        </a:p>
      </dgm:t>
    </dgm:pt>
    <dgm:pt modelId="{4E5A16A3-B2E7-4757-8025-22C0263A7501}" type="sibTrans" cxnId="{FCB5ED43-5EE4-451F-9504-FE95671E8572}">
      <dgm:prSet/>
      <dgm:spPr/>
      <dgm:t>
        <a:bodyPr/>
        <a:lstStyle/>
        <a:p>
          <a:endParaRPr lang="en-US"/>
        </a:p>
      </dgm:t>
    </dgm:pt>
    <dgm:pt modelId="{0F781244-6761-49A1-AAD9-A3BFCE09FD37}">
      <dgm:prSet phldrT="[Text]"/>
      <dgm:spPr/>
      <dgm:t>
        <a:bodyPr/>
        <a:lstStyle/>
        <a:p>
          <a:r>
            <a:rPr lang="en-US" dirty="0"/>
            <a:t>DSPs Less Likely to Leave</a:t>
          </a:r>
        </a:p>
      </dgm:t>
    </dgm:pt>
    <dgm:pt modelId="{760F0EEB-268F-4B46-8AF3-05D3527FB981}" type="parTrans" cxnId="{6FA956EF-FEA2-40FF-9180-5620D0C0BA9C}">
      <dgm:prSet/>
      <dgm:spPr/>
      <dgm:t>
        <a:bodyPr/>
        <a:lstStyle/>
        <a:p>
          <a:endParaRPr lang="en-US"/>
        </a:p>
      </dgm:t>
    </dgm:pt>
    <dgm:pt modelId="{FAE1051C-C018-4922-828C-D0EADC3468AD}" type="sibTrans" cxnId="{6FA956EF-FEA2-40FF-9180-5620D0C0BA9C}">
      <dgm:prSet/>
      <dgm:spPr/>
      <dgm:t>
        <a:bodyPr/>
        <a:lstStyle/>
        <a:p>
          <a:endParaRPr lang="en-US"/>
        </a:p>
      </dgm:t>
    </dgm:pt>
    <dgm:pt modelId="{E01060E5-FDB3-41B5-8007-469F045BCA9D}">
      <dgm:prSet phldrT="[Text]"/>
      <dgm:spPr/>
      <dgm:t>
        <a:bodyPr/>
        <a:lstStyle/>
        <a:p>
          <a:r>
            <a:rPr lang="en-US" dirty="0"/>
            <a:t>Agency Can Do More Selective Recruitment</a:t>
          </a:r>
        </a:p>
      </dgm:t>
    </dgm:pt>
    <dgm:pt modelId="{8BBA321E-C557-4E25-B000-23D13544B356}" type="parTrans" cxnId="{3D9C8110-33E2-4CCD-B75D-D6D6557CCFA3}">
      <dgm:prSet/>
      <dgm:spPr/>
      <dgm:t>
        <a:bodyPr/>
        <a:lstStyle/>
        <a:p>
          <a:endParaRPr lang="en-US"/>
        </a:p>
      </dgm:t>
    </dgm:pt>
    <dgm:pt modelId="{C47EE5E7-4587-4041-9AB6-6BCDD30C6ABC}" type="sibTrans" cxnId="{3D9C8110-33E2-4CCD-B75D-D6D6557CCFA3}">
      <dgm:prSet/>
      <dgm:spPr/>
      <dgm:t>
        <a:bodyPr/>
        <a:lstStyle/>
        <a:p>
          <a:endParaRPr lang="en-US"/>
        </a:p>
      </dgm:t>
    </dgm:pt>
    <dgm:pt modelId="{FC5FB05F-16B1-4A34-9139-92743DF86D24}">
      <dgm:prSet/>
      <dgm:spPr/>
      <dgm:t>
        <a:bodyPr/>
        <a:lstStyle/>
        <a:p>
          <a:r>
            <a:rPr lang="en-US" dirty="0"/>
            <a:t>Increased DSP Longevity</a:t>
          </a:r>
        </a:p>
      </dgm:t>
    </dgm:pt>
    <dgm:pt modelId="{9EA2F126-5DD9-4DB5-99BD-911ACF57204C}" type="parTrans" cxnId="{BDC0B0E2-BE5B-4E55-A519-D312DB5FC7E5}">
      <dgm:prSet/>
      <dgm:spPr/>
      <dgm:t>
        <a:bodyPr/>
        <a:lstStyle/>
        <a:p>
          <a:endParaRPr lang="en-US"/>
        </a:p>
      </dgm:t>
    </dgm:pt>
    <dgm:pt modelId="{5E42ABDD-0BB2-4FDA-A2AA-339D86ADF53D}" type="sibTrans" cxnId="{BDC0B0E2-BE5B-4E55-A519-D312DB5FC7E5}">
      <dgm:prSet/>
      <dgm:spPr/>
      <dgm:t>
        <a:bodyPr/>
        <a:lstStyle/>
        <a:p>
          <a:endParaRPr lang="en-US"/>
        </a:p>
      </dgm:t>
    </dgm:pt>
    <dgm:pt modelId="{95F46911-7A1B-4ECC-90ED-3D6FC73581CF}" type="pres">
      <dgm:prSet presAssocID="{B73E64C6-2ABE-449F-BBAA-3B1DCC33BE67}" presName="Name0" presStyleCnt="0">
        <dgm:presLayoutVars>
          <dgm:dir/>
          <dgm:resizeHandles val="exact"/>
        </dgm:presLayoutVars>
      </dgm:prSet>
      <dgm:spPr/>
    </dgm:pt>
    <dgm:pt modelId="{B45C0245-929D-459B-A3BA-2EA1C60DE5FD}" type="pres">
      <dgm:prSet presAssocID="{A2FA2FD6-90A1-478A-877D-FEFFE72414AA}" presName="node" presStyleLbl="node1" presStyleIdx="0" presStyleCnt="9">
        <dgm:presLayoutVars>
          <dgm:bulletEnabled val="1"/>
        </dgm:presLayoutVars>
      </dgm:prSet>
      <dgm:spPr/>
    </dgm:pt>
    <dgm:pt modelId="{B614C738-6AF1-4F9B-84C2-F64C107DD95F}" type="pres">
      <dgm:prSet presAssocID="{182A6EFB-A52C-4D91-B031-2C418D203538}" presName="sibTrans" presStyleLbl="sibTrans1D1" presStyleIdx="0" presStyleCnt="8"/>
      <dgm:spPr/>
    </dgm:pt>
    <dgm:pt modelId="{FA9675D2-12CB-4582-962D-D847FBFDA73F}" type="pres">
      <dgm:prSet presAssocID="{182A6EFB-A52C-4D91-B031-2C418D203538}" presName="connectorText" presStyleLbl="sibTrans1D1" presStyleIdx="0" presStyleCnt="8"/>
      <dgm:spPr/>
    </dgm:pt>
    <dgm:pt modelId="{0AD1B8B6-7ADD-47BA-8AB3-2E56D6542AC0}" type="pres">
      <dgm:prSet presAssocID="{40C9BF24-7958-4103-A96C-9FE2BF77EA03}" presName="node" presStyleLbl="node1" presStyleIdx="1" presStyleCnt="9">
        <dgm:presLayoutVars>
          <dgm:bulletEnabled val="1"/>
        </dgm:presLayoutVars>
      </dgm:prSet>
      <dgm:spPr/>
    </dgm:pt>
    <dgm:pt modelId="{322AA0E2-0168-407F-AAC5-42F25F642ABF}" type="pres">
      <dgm:prSet presAssocID="{54FDEDCB-5D2E-4DA1-B06B-34EC70DA06A1}" presName="sibTrans" presStyleLbl="sibTrans1D1" presStyleIdx="1" presStyleCnt="8"/>
      <dgm:spPr/>
    </dgm:pt>
    <dgm:pt modelId="{B58AABEE-10C8-4858-A4D0-CCF9B71CF26B}" type="pres">
      <dgm:prSet presAssocID="{54FDEDCB-5D2E-4DA1-B06B-34EC70DA06A1}" presName="connectorText" presStyleLbl="sibTrans1D1" presStyleIdx="1" presStyleCnt="8"/>
      <dgm:spPr/>
    </dgm:pt>
    <dgm:pt modelId="{D0FA29CB-CE47-4B05-A605-6BE289877DD5}" type="pres">
      <dgm:prSet presAssocID="{023E6AE0-52F5-48FF-8D4F-2FFA3EB9017E}" presName="node" presStyleLbl="node1" presStyleIdx="2" presStyleCnt="9">
        <dgm:presLayoutVars>
          <dgm:bulletEnabled val="1"/>
        </dgm:presLayoutVars>
      </dgm:prSet>
      <dgm:spPr/>
    </dgm:pt>
    <dgm:pt modelId="{4B60A34C-8031-415F-9C86-80B31792A4EB}" type="pres">
      <dgm:prSet presAssocID="{24E228A8-8445-42CA-9F6F-A5A8820E08B7}" presName="sibTrans" presStyleLbl="sibTrans1D1" presStyleIdx="2" presStyleCnt="8"/>
      <dgm:spPr/>
    </dgm:pt>
    <dgm:pt modelId="{0912D28F-52A4-487B-9E53-89FD93AB74D1}" type="pres">
      <dgm:prSet presAssocID="{24E228A8-8445-42CA-9F6F-A5A8820E08B7}" presName="connectorText" presStyleLbl="sibTrans1D1" presStyleIdx="2" presStyleCnt="8"/>
      <dgm:spPr/>
    </dgm:pt>
    <dgm:pt modelId="{433F0F2F-C5E2-4A09-A4FF-47E0A095FCA5}" type="pres">
      <dgm:prSet presAssocID="{12404A25-1C43-4FD0-A1DC-EE5DD394F78A}" presName="node" presStyleLbl="node1" presStyleIdx="3" presStyleCnt="9">
        <dgm:presLayoutVars>
          <dgm:bulletEnabled val="1"/>
        </dgm:presLayoutVars>
      </dgm:prSet>
      <dgm:spPr/>
    </dgm:pt>
    <dgm:pt modelId="{97840626-6FBE-434F-AA1E-9FD762588485}" type="pres">
      <dgm:prSet presAssocID="{B64DCFC5-6524-46B2-91FF-20390AFC177C}" presName="sibTrans" presStyleLbl="sibTrans1D1" presStyleIdx="3" presStyleCnt="8"/>
      <dgm:spPr/>
    </dgm:pt>
    <dgm:pt modelId="{29F96634-A79C-4B12-9BC5-53CE3CA0661F}" type="pres">
      <dgm:prSet presAssocID="{B64DCFC5-6524-46B2-91FF-20390AFC177C}" presName="connectorText" presStyleLbl="sibTrans1D1" presStyleIdx="3" presStyleCnt="8"/>
      <dgm:spPr/>
    </dgm:pt>
    <dgm:pt modelId="{752FDAC1-099B-4486-B116-BCA1CD7E21AC}" type="pres">
      <dgm:prSet presAssocID="{D53575B7-304D-479A-9D0D-DDE6D32AAE76}" presName="node" presStyleLbl="node1" presStyleIdx="4" presStyleCnt="9">
        <dgm:presLayoutVars>
          <dgm:bulletEnabled val="1"/>
        </dgm:presLayoutVars>
      </dgm:prSet>
      <dgm:spPr/>
    </dgm:pt>
    <dgm:pt modelId="{074C7F60-1F41-48CB-82AF-928F4722D9E3}" type="pres">
      <dgm:prSet presAssocID="{4E5A16A3-B2E7-4757-8025-22C0263A7501}" presName="sibTrans" presStyleLbl="sibTrans1D1" presStyleIdx="4" presStyleCnt="8"/>
      <dgm:spPr/>
    </dgm:pt>
    <dgm:pt modelId="{98A60DD0-E58C-4FE1-B860-BB8A2C3E2955}" type="pres">
      <dgm:prSet presAssocID="{4E5A16A3-B2E7-4757-8025-22C0263A7501}" presName="connectorText" presStyleLbl="sibTrans1D1" presStyleIdx="4" presStyleCnt="8"/>
      <dgm:spPr/>
    </dgm:pt>
    <dgm:pt modelId="{27FE31EA-3A22-4F2D-AD93-3EEF4C8BDC43}" type="pres">
      <dgm:prSet presAssocID="{0F781244-6761-49A1-AAD9-A3BFCE09FD37}" presName="node" presStyleLbl="node1" presStyleIdx="5" presStyleCnt="9">
        <dgm:presLayoutVars>
          <dgm:bulletEnabled val="1"/>
        </dgm:presLayoutVars>
      </dgm:prSet>
      <dgm:spPr/>
    </dgm:pt>
    <dgm:pt modelId="{603DED7B-06C4-48E8-9ECD-E76DAA99AB94}" type="pres">
      <dgm:prSet presAssocID="{FAE1051C-C018-4922-828C-D0EADC3468AD}" presName="sibTrans" presStyleLbl="sibTrans1D1" presStyleIdx="5" presStyleCnt="8"/>
      <dgm:spPr/>
    </dgm:pt>
    <dgm:pt modelId="{7FC492B2-F488-442D-AAAF-888BA0A5DEED}" type="pres">
      <dgm:prSet presAssocID="{FAE1051C-C018-4922-828C-D0EADC3468AD}" presName="connectorText" presStyleLbl="sibTrans1D1" presStyleIdx="5" presStyleCnt="8"/>
      <dgm:spPr/>
    </dgm:pt>
    <dgm:pt modelId="{B6B2CCA9-151F-44DF-BA08-A380449C7AFF}" type="pres">
      <dgm:prSet presAssocID="{E01060E5-FDB3-41B5-8007-469F045BCA9D}" presName="node" presStyleLbl="node1" presStyleIdx="6" presStyleCnt="9">
        <dgm:presLayoutVars>
          <dgm:bulletEnabled val="1"/>
        </dgm:presLayoutVars>
      </dgm:prSet>
      <dgm:spPr/>
    </dgm:pt>
    <dgm:pt modelId="{7933DE11-515A-4DB9-8FEF-5A63570D9F5F}" type="pres">
      <dgm:prSet presAssocID="{C47EE5E7-4587-4041-9AB6-6BCDD30C6ABC}" presName="sibTrans" presStyleLbl="sibTrans1D1" presStyleIdx="6" presStyleCnt="8"/>
      <dgm:spPr/>
    </dgm:pt>
    <dgm:pt modelId="{BB87B5B2-6145-454C-B6F3-4F6A4AEAD733}" type="pres">
      <dgm:prSet presAssocID="{C47EE5E7-4587-4041-9AB6-6BCDD30C6ABC}" presName="connectorText" presStyleLbl="sibTrans1D1" presStyleIdx="6" presStyleCnt="8"/>
      <dgm:spPr/>
    </dgm:pt>
    <dgm:pt modelId="{11339D6D-4964-4484-AE0F-8D32F1A0940D}" type="pres">
      <dgm:prSet presAssocID="{FC5FB05F-16B1-4A34-9139-92743DF86D24}" presName="node" presStyleLbl="node1" presStyleIdx="7" presStyleCnt="9">
        <dgm:presLayoutVars>
          <dgm:bulletEnabled val="1"/>
        </dgm:presLayoutVars>
      </dgm:prSet>
      <dgm:spPr/>
    </dgm:pt>
    <dgm:pt modelId="{02C97313-0DB5-4794-B6A8-0575CC874A09}" type="pres">
      <dgm:prSet presAssocID="{5E42ABDD-0BB2-4FDA-A2AA-339D86ADF53D}" presName="sibTrans" presStyleLbl="sibTrans1D1" presStyleIdx="7" presStyleCnt="8"/>
      <dgm:spPr/>
    </dgm:pt>
    <dgm:pt modelId="{D494B287-2347-412D-97BA-30FD282BC977}" type="pres">
      <dgm:prSet presAssocID="{5E42ABDD-0BB2-4FDA-A2AA-339D86ADF53D}" presName="connectorText" presStyleLbl="sibTrans1D1" presStyleIdx="7" presStyleCnt="8"/>
      <dgm:spPr/>
    </dgm:pt>
    <dgm:pt modelId="{CBF0FDA5-3E9F-4116-AEEA-FE087799851A}" type="pres">
      <dgm:prSet presAssocID="{479E3452-95E3-4293-BD03-A543C05C1E21}" presName="node" presStyleLbl="node1" presStyleIdx="8" presStyleCnt="9">
        <dgm:presLayoutVars>
          <dgm:bulletEnabled val="1"/>
        </dgm:presLayoutVars>
      </dgm:prSet>
      <dgm:spPr/>
    </dgm:pt>
  </dgm:ptLst>
  <dgm:cxnLst>
    <dgm:cxn modelId="{EBDE3C03-D071-49D5-A546-18FB424211D7}" type="presOf" srcId="{54FDEDCB-5D2E-4DA1-B06B-34EC70DA06A1}" destId="{B58AABEE-10C8-4858-A4D0-CCF9B71CF26B}" srcOrd="1" destOrd="0" presId="urn:microsoft.com/office/officeart/2016/7/layout/RepeatingBendingProcessNew"/>
    <dgm:cxn modelId="{86DD0609-A0CE-4408-8D07-BEB89A61A606}" type="presOf" srcId="{24E228A8-8445-42CA-9F6F-A5A8820E08B7}" destId="{0912D28F-52A4-487B-9E53-89FD93AB74D1}" srcOrd="1" destOrd="0" presId="urn:microsoft.com/office/officeart/2016/7/layout/RepeatingBendingProcessNew"/>
    <dgm:cxn modelId="{437AF10D-EA95-4527-8C22-1A7FDB7BB0FE}" type="presOf" srcId="{C47EE5E7-4587-4041-9AB6-6BCDD30C6ABC}" destId="{BB87B5B2-6145-454C-B6F3-4F6A4AEAD733}" srcOrd="1" destOrd="0" presId="urn:microsoft.com/office/officeart/2016/7/layout/RepeatingBendingProcessNew"/>
    <dgm:cxn modelId="{3D9C8110-33E2-4CCD-B75D-D6D6557CCFA3}" srcId="{B73E64C6-2ABE-449F-BBAA-3B1DCC33BE67}" destId="{E01060E5-FDB3-41B5-8007-469F045BCA9D}" srcOrd="6" destOrd="0" parTransId="{8BBA321E-C557-4E25-B000-23D13544B356}" sibTransId="{C47EE5E7-4587-4041-9AB6-6BCDD30C6ABC}"/>
    <dgm:cxn modelId="{F8F8851C-A143-4299-A273-B9F3C2FCBFD6}" type="presOf" srcId="{B64DCFC5-6524-46B2-91FF-20390AFC177C}" destId="{97840626-6FBE-434F-AA1E-9FD762588485}" srcOrd="0" destOrd="0" presId="urn:microsoft.com/office/officeart/2016/7/layout/RepeatingBendingProcessNew"/>
    <dgm:cxn modelId="{2B320D1F-067D-4B91-87D4-B1085FF8668C}" type="presOf" srcId="{B73E64C6-2ABE-449F-BBAA-3B1DCC33BE67}" destId="{95F46911-7A1B-4ECC-90ED-3D6FC73581CF}" srcOrd="0" destOrd="0" presId="urn:microsoft.com/office/officeart/2016/7/layout/RepeatingBendingProcessNew"/>
    <dgm:cxn modelId="{618CA520-2DF4-42A2-8B70-482D7684835E}" type="presOf" srcId="{40C9BF24-7958-4103-A96C-9FE2BF77EA03}" destId="{0AD1B8B6-7ADD-47BA-8AB3-2E56D6542AC0}" srcOrd="0" destOrd="0" presId="urn:microsoft.com/office/officeart/2016/7/layout/RepeatingBendingProcessNew"/>
    <dgm:cxn modelId="{7338F821-C07A-41C6-9554-B0B30E17B99A}" srcId="{B73E64C6-2ABE-449F-BBAA-3B1DCC33BE67}" destId="{023E6AE0-52F5-48FF-8D4F-2FFA3EB9017E}" srcOrd="2" destOrd="0" parTransId="{539FC9C0-AA49-4AB9-ABCD-7B9C104E9A66}" sibTransId="{24E228A8-8445-42CA-9F6F-A5A8820E08B7}"/>
    <dgm:cxn modelId="{885C3C28-B7F6-463E-940B-3F1AA5BC7035}" srcId="{B73E64C6-2ABE-449F-BBAA-3B1DCC33BE67}" destId="{12404A25-1C43-4FD0-A1DC-EE5DD394F78A}" srcOrd="3" destOrd="0" parTransId="{244FE094-C508-4789-9609-A677FEC816F7}" sibTransId="{B64DCFC5-6524-46B2-91FF-20390AFC177C}"/>
    <dgm:cxn modelId="{94CFED2C-D855-49AD-85E8-76D3AFE6ACDC}" type="presOf" srcId="{C47EE5E7-4587-4041-9AB6-6BCDD30C6ABC}" destId="{7933DE11-515A-4DB9-8FEF-5A63570D9F5F}" srcOrd="0" destOrd="0" presId="urn:microsoft.com/office/officeart/2016/7/layout/RepeatingBendingProcessNew"/>
    <dgm:cxn modelId="{3BFE0E2E-4973-4D4A-AF72-01D6A5CF5359}" type="presOf" srcId="{FAE1051C-C018-4922-828C-D0EADC3468AD}" destId="{7FC492B2-F488-442D-AAAF-888BA0A5DEED}" srcOrd="1" destOrd="0" presId="urn:microsoft.com/office/officeart/2016/7/layout/RepeatingBendingProcessNew"/>
    <dgm:cxn modelId="{AA252B35-441F-45E4-AF61-56B93B68937C}" type="presOf" srcId="{54FDEDCB-5D2E-4DA1-B06B-34EC70DA06A1}" destId="{322AA0E2-0168-407F-AAC5-42F25F642ABF}" srcOrd="0" destOrd="0" presId="urn:microsoft.com/office/officeart/2016/7/layout/RepeatingBendingProcessNew"/>
    <dgm:cxn modelId="{E49C463F-B11F-462F-ABCA-8964A928DEF9}" srcId="{B73E64C6-2ABE-449F-BBAA-3B1DCC33BE67}" destId="{479E3452-95E3-4293-BD03-A543C05C1E21}" srcOrd="8" destOrd="0" parTransId="{27E31C0B-4B23-4BA5-BA78-C7B4E89F44FB}" sibTransId="{3404E3AF-AE5A-42DA-89E4-1D819B41D62D}"/>
    <dgm:cxn modelId="{4321905B-A445-485E-A408-2053D20355E8}" type="presOf" srcId="{182A6EFB-A52C-4D91-B031-2C418D203538}" destId="{FA9675D2-12CB-4582-962D-D847FBFDA73F}" srcOrd="1" destOrd="0" presId="urn:microsoft.com/office/officeart/2016/7/layout/RepeatingBendingProcessNew"/>
    <dgm:cxn modelId="{FCB5ED43-5EE4-451F-9504-FE95671E8572}" srcId="{B73E64C6-2ABE-449F-BBAA-3B1DCC33BE67}" destId="{D53575B7-304D-479A-9D0D-DDE6D32AAE76}" srcOrd="4" destOrd="0" parTransId="{29870CC9-413B-4DB9-9DEB-773CFADC9F3E}" sibTransId="{4E5A16A3-B2E7-4757-8025-22C0263A7501}"/>
    <dgm:cxn modelId="{6D28A54A-5091-4CE6-812E-DFD865AAEE6F}" type="presOf" srcId="{FAE1051C-C018-4922-828C-D0EADC3468AD}" destId="{603DED7B-06C4-48E8-9ECD-E76DAA99AB94}" srcOrd="0" destOrd="0" presId="urn:microsoft.com/office/officeart/2016/7/layout/RepeatingBendingProcessNew"/>
    <dgm:cxn modelId="{F657F14F-B089-4EA5-9E78-F0E666787C5F}" srcId="{B73E64C6-2ABE-449F-BBAA-3B1DCC33BE67}" destId="{40C9BF24-7958-4103-A96C-9FE2BF77EA03}" srcOrd="1" destOrd="0" parTransId="{A81607F2-63CE-4A09-B48B-532397C3B386}" sibTransId="{54FDEDCB-5D2E-4DA1-B06B-34EC70DA06A1}"/>
    <dgm:cxn modelId="{4B6AE273-52F4-4D98-B119-CDEA20201439}" type="presOf" srcId="{12404A25-1C43-4FD0-A1DC-EE5DD394F78A}" destId="{433F0F2F-C5E2-4A09-A4FF-47E0A095FCA5}" srcOrd="0" destOrd="0" presId="urn:microsoft.com/office/officeart/2016/7/layout/RepeatingBendingProcessNew"/>
    <dgm:cxn modelId="{6A7D2654-AD9F-4B35-AA5B-A1FB3D116FA8}" type="presOf" srcId="{182A6EFB-A52C-4D91-B031-2C418D203538}" destId="{B614C738-6AF1-4F9B-84C2-F64C107DD95F}" srcOrd="0" destOrd="0" presId="urn:microsoft.com/office/officeart/2016/7/layout/RepeatingBendingProcessNew"/>
    <dgm:cxn modelId="{169B6656-3C8C-4CEA-8B66-9C890878DBFB}" type="presOf" srcId="{B64DCFC5-6524-46B2-91FF-20390AFC177C}" destId="{29F96634-A79C-4B12-9BC5-53CE3CA0661F}" srcOrd="1" destOrd="0" presId="urn:microsoft.com/office/officeart/2016/7/layout/RepeatingBendingProcessNew"/>
    <dgm:cxn modelId="{B342CB5A-520D-442B-995F-4D5523EB8CE8}" type="presOf" srcId="{D53575B7-304D-479A-9D0D-DDE6D32AAE76}" destId="{752FDAC1-099B-4486-B116-BCA1CD7E21AC}" srcOrd="0" destOrd="0" presId="urn:microsoft.com/office/officeart/2016/7/layout/RepeatingBendingProcessNew"/>
    <dgm:cxn modelId="{FF4B0486-A268-4B3B-B631-2F57A9AE1E32}" type="presOf" srcId="{FC5FB05F-16B1-4A34-9139-92743DF86D24}" destId="{11339D6D-4964-4484-AE0F-8D32F1A0940D}" srcOrd="0" destOrd="0" presId="urn:microsoft.com/office/officeart/2016/7/layout/RepeatingBendingProcessNew"/>
    <dgm:cxn modelId="{CE62D792-20F7-49D0-B81C-90F2B61CEE58}" type="presOf" srcId="{A2FA2FD6-90A1-478A-877D-FEFFE72414AA}" destId="{B45C0245-929D-459B-A3BA-2EA1C60DE5FD}" srcOrd="0" destOrd="0" presId="urn:microsoft.com/office/officeart/2016/7/layout/RepeatingBendingProcessNew"/>
    <dgm:cxn modelId="{8492D09B-548D-46B4-8D67-583892D2A962}" type="presOf" srcId="{0F781244-6761-49A1-AAD9-A3BFCE09FD37}" destId="{27FE31EA-3A22-4F2D-AD93-3EEF4C8BDC43}" srcOrd="0" destOrd="0" presId="urn:microsoft.com/office/officeart/2016/7/layout/RepeatingBendingProcessNew"/>
    <dgm:cxn modelId="{47E0C2A9-2A29-4BFC-AC2B-D9A94E464855}" type="presOf" srcId="{24E228A8-8445-42CA-9F6F-A5A8820E08B7}" destId="{4B60A34C-8031-415F-9C86-80B31792A4EB}" srcOrd="0" destOrd="0" presId="urn:microsoft.com/office/officeart/2016/7/layout/RepeatingBendingProcessNew"/>
    <dgm:cxn modelId="{523CA1AE-CECE-49FF-9BDF-1DD702B9490B}" srcId="{B73E64C6-2ABE-449F-BBAA-3B1DCC33BE67}" destId="{A2FA2FD6-90A1-478A-877D-FEFFE72414AA}" srcOrd="0" destOrd="0" parTransId="{E0CBEE79-4621-4EBD-B5FB-3DE2A19BEDA8}" sibTransId="{182A6EFB-A52C-4D91-B031-2C418D203538}"/>
    <dgm:cxn modelId="{F17F2EB5-0E8A-4CA6-8A03-FCE2C76C766E}" type="presOf" srcId="{023E6AE0-52F5-48FF-8D4F-2FFA3EB9017E}" destId="{D0FA29CB-CE47-4B05-A605-6BE289877DD5}" srcOrd="0" destOrd="0" presId="urn:microsoft.com/office/officeart/2016/7/layout/RepeatingBendingProcessNew"/>
    <dgm:cxn modelId="{D1376DB7-6384-405A-9172-7134836BBEC4}" type="presOf" srcId="{5E42ABDD-0BB2-4FDA-A2AA-339D86ADF53D}" destId="{02C97313-0DB5-4794-B6A8-0575CC874A09}" srcOrd="0" destOrd="0" presId="urn:microsoft.com/office/officeart/2016/7/layout/RepeatingBendingProcessNew"/>
    <dgm:cxn modelId="{BF2F64B9-94E6-4061-8263-9EF10EE5F8A9}" type="presOf" srcId="{E01060E5-FDB3-41B5-8007-469F045BCA9D}" destId="{B6B2CCA9-151F-44DF-BA08-A380449C7AFF}" srcOrd="0" destOrd="0" presId="urn:microsoft.com/office/officeart/2016/7/layout/RepeatingBendingProcessNew"/>
    <dgm:cxn modelId="{1E15C4BB-BECE-4530-95FF-5ED03926DAD7}" type="presOf" srcId="{5E42ABDD-0BB2-4FDA-A2AA-339D86ADF53D}" destId="{D494B287-2347-412D-97BA-30FD282BC977}" srcOrd="1" destOrd="0" presId="urn:microsoft.com/office/officeart/2016/7/layout/RepeatingBendingProcessNew"/>
    <dgm:cxn modelId="{6FB63AC8-FDF0-4EF9-B7A1-A28E189C0F28}" type="presOf" srcId="{479E3452-95E3-4293-BD03-A543C05C1E21}" destId="{CBF0FDA5-3E9F-4116-AEEA-FE087799851A}" srcOrd="0" destOrd="0" presId="urn:microsoft.com/office/officeart/2016/7/layout/RepeatingBendingProcessNew"/>
    <dgm:cxn modelId="{DC7436DB-A1E1-4A40-A268-E74B514FE488}" type="presOf" srcId="{4E5A16A3-B2E7-4757-8025-22C0263A7501}" destId="{98A60DD0-E58C-4FE1-B860-BB8A2C3E2955}" srcOrd="1" destOrd="0" presId="urn:microsoft.com/office/officeart/2016/7/layout/RepeatingBendingProcessNew"/>
    <dgm:cxn modelId="{BDC0B0E2-BE5B-4E55-A519-D312DB5FC7E5}" srcId="{B73E64C6-2ABE-449F-BBAA-3B1DCC33BE67}" destId="{FC5FB05F-16B1-4A34-9139-92743DF86D24}" srcOrd="7" destOrd="0" parTransId="{9EA2F126-5DD9-4DB5-99BD-911ACF57204C}" sibTransId="{5E42ABDD-0BB2-4FDA-A2AA-339D86ADF53D}"/>
    <dgm:cxn modelId="{B45943E7-54C3-4D9B-9923-8F14F70F1ADB}" type="presOf" srcId="{4E5A16A3-B2E7-4757-8025-22C0263A7501}" destId="{074C7F60-1F41-48CB-82AF-928F4722D9E3}" srcOrd="0" destOrd="0" presId="urn:microsoft.com/office/officeart/2016/7/layout/RepeatingBendingProcessNew"/>
    <dgm:cxn modelId="{6FA956EF-FEA2-40FF-9180-5620D0C0BA9C}" srcId="{B73E64C6-2ABE-449F-BBAA-3B1DCC33BE67}" destId="{0F781244-6761-49A1-AAD9-A3BFCE09FD37}" srcOrd="5" destOrd="0" parTransId="{760F0EEB-268F-4B46-8AF3-05D3527FB981}" sibTransId="{FAE1051C-C018-4922-828C-D0EADC3468AD}"/>
    <dgm:cxn modelId="{83D62FE0-0E51-4B94-A239-8C517C1CB8DC}" type="presParOf" srcId="{95F46911-7A1B-4ECC-90ED-3D6FC73581CF}" destId="{B45C0245-929D-459B-A3BA-2EA1C60DE5FD}" srcOrd="0" destOrd="0" presId="urn:microsoft.com/office/officeart/2016/7/layout/RepeatingBendingProcessNew"/>
    <dgm:cxn modelId="{D9D62BD7-D00D-4609-9339-B551927AE7E0}" type="presParOf" srcId="{95F46911-7A1B-4ECC-90ED-3D6FC73581CF}" destId="{B614C738-6AF1-4F9B-84C2-F64C107DD95F}" srcOrd="1" destOrd="0" presId="urn:microsoft.com/office/officeart/2016/7/layout/RepeatingBendingProcessNew"/>
    <dgm:cxn modelId="{860E5A69-4230-4964-9933-E2BF3AE53FCC}" type="presParOf" srcId="{B614C738-6AF1-4F9B-84C2-F64C107DD95F}" destId="{FA9675D2-12CB-4582-962D-D847FBFDA73F}" srcOrd="0" destOrd="0" presId="urn:microsoft.com/office/officeart/2016/7/layout/RepeatingBendingProcessNew"/>
    <dgm:cxn modelId="{0E928093-F147-462D-BDB3-8F4252AB0222}" type="presParOf" srcId="{95F46911-7A1B-4ECC-90ED-3D6FC73581CF}" destId="{0AD1B8B6-7ADD-47BA-8AB3-2E56D6542AC0}" srcOrd="2" destOrd="0" presId="urn:microsoft.com/office/officeart/2016/7/layout/RepeatingBendingProcessNew"/>
    <dgm:cxn modelId="{FD2510CD-CE46-44CC-9F0E-CD0D612DAEE7}" type="presParOf" srcId="{95F46911-7A1B-4ECC-90ED-3D6FC73581CF}" destId="{322AA0E2-0168-407F-AAC5-42F25F642ABF}" srcOrd="3" destOrd="0" presId="urn:microsoft.com/office/officeart/2016/7/layout/RepeatingBendingProcessNew"/>
    <dgm:cxn modelId="{F7F879AC-8348-4569-86BF-FA7FE26F1915}" type="presParOf" srcId="{322AA0E2-0168-407F-AAC5-42F25F642ABF}" destId="{B58AABEE-10C8-4858-A4D0-CCF9B71CF26B}" srcOrd="0" destOrd="0" presId="urn:microsoft.com/office/officeart/2016/7/layout/RepeatingBendingProcessNew"/>
    <dgm:cxn modelId="{DD90359F-4CA1-4905-85FD-400627EC6918}" type="presParOf" srcId="{95F46911-7A1B-4ECC-90ED-3D6FC73581CF}" destId="{D0FA29CB-CE47-4B05-A605-6BE289877DD5}" srcOrd="4" destOrd="0" presId="urn:microsoft.com/office/officeart/2016/7/layout/RepeatingBendingProcessNew"/>
    <dgm:cxn modelId="{285F0720-40AC-4EFE-80A6-4B7BC5931C8D}" type="presParOf" srcId="{95F46911-7A1B-4ECC-90ED-3D6FC73581CF}" destId="{4B60A34C-8031-415F-9C86-80B31792A4EB}" srcOrd="5" destOrd="0" presId="urn:microsoft.com/office/officeart/2016/7/layout/RepeatingBendingProcessNew"/>
    <dgm:cxn modelId="{DD9B373F-E095-4269-8CE8-C49D0E5A62EC}" type="presParOf" srcId="{4B60A34C-8031-415F-9C86-80B31792A4EB}" destId="{0912D28F-52A4-487B-9E53-89FD93AB74D1}" srcOrd="0" destOrd="0" presId="urn:microsoft.com/office/officeart/2016/7/layout/RepeatingBendingProcessNew"/>
    <dgm:cxn modelId="{4A0682F2-6821-4CA1-897C-3896038867BE}" type="presParOf" srcId="{95F46911-7A1B-4ECC-90ED-3D6FC73581CF}" destId="{433F0F2F-C5E2-4A09-A4FF-47E0A095FCA5}" srcOrd="6" destOrd="0" presId="urn:microsoft.com/office/officeart/2016/7/layout/RepeatingBendingProcessNew"/>
    <dgm:cxn modelId="{C23BDBFA-9CB5-48F7-AEC9-F5C4D48304C5}" type="presParOf" srcId="{95F46911-7A1B-4ECC-90ED-3D6FC73581CF}" destId="{97840626-6FBE-434F-AA1E-9FD762588485}" srcOrd="7" destOrd="0" presId="urn:microsoft.com/office/officeart/2016/7/layout/RepeatingBendingProcessNew"/>
    <dgm:cxn modelId="{F11791FB-532F-4B4B-BAC5-22BB1DA72E59}" type="presParOf" srcId="{97840626-6FBE-434F-AA1E-9FD762588485}" destId="{29F96634-A79C-4B12-9BC5-53CE3CA0661F}" srcOrd="0" destOrd="0" presId="urn:microsoft.com/office/officeart/2016/7/layout/RepeatingBendingProcessNew"/>
    <dgm:cxn modelId="{5E41748A-6424-40A9-AC44-C3884D85191C}" type="presParOf" srcId="{95F46911-7A1B-4ECC-90ED-3D6FC73581CF}" destId="{752FDAC1-099B-4486-B116-BCA1CD7E21AC}" srcOrd="8" destOrd="0" presId="urn:microsoft.com/office/officeart/2016/7/layout/RepeatingBendingProcessNew"/>
    <dgm:cxn modelId="{0191E96B-4F64-42AD-AACE-5E154CC2BACD}" type="presParOf" srcId="{95F46911-7A1B-4ECC-90ED-3D6FC73581CF}" destId="{074C7F60-1F41-48CB-82AF-928F4722D9E3}" srcOrd="9" destOrd="0" presId="urn:microsoft.com/office/officeart/2016/7/layout/RepeatingBendingProcessNew"/>
    <dgm:cxn modelId="{99683D2B-7FA0-4A9E-965A-2A9373ED70FC}" type="presParOf" srcId="{074C7F60-1F41-48CB-82AF-928F4722D9E3}" destId="{98A60DD0-E58C-4FE1-B860-BB8A2C3E2955}" srcOrd="0" destOrd="0" presId="urn:microsoft.com/office/officeart/2016/7/layout/RepeatingBendingProcessNew"/>
    <dgm:cxn modelId="{69DA5073-3ED8-43F9-B70D-78390358DA04}" type="presParOf" srcId="{95F46911-7A1B-4ECC-90ED-3D6FC73581CF}" destId="{27FE31EA-3A22-4F2D-AD93-3EEF4C8BDC43}" srcOrd="10" destOrd="0" presId="urn:microsoft.com/office/officeart/2016/7/layout/RepeatingBendingProcessNew"/>
    <dgm:cxn modelId="{ED3B9DC2-D20A-4E2F-B5FE-638B96B30C2E}" type="presParOf" srcId="{95F46911-7A1B-4ECC-90ED-3D6FC73581CF}" destId="{603DED7B-06C4-48E8-9ECD-E76DAA99AB94}" srcOrd="11" destOrd="0" presId="urn:microsoft.com/office/officeart/2016/7/layout/RepeatingBendingProcessNew"/>
    <dgm:cxn modelId="{B4902ACD-49E1-4FB1-A1A7-82C99353716A}" type="presParOf" srcId="{603DED7B-06C4-48E8-9ECD-E76DAA99AB94}" destId="{7FC492B2-F488-442D-AAAF-888BA0A5DEED}" srcOrd="0" destOrd="0" presId="urn:microsoft.com/office/officeart/2016/7/layout/RepeatingBendingProcessNew"/>
    <dgm:cxn modelId="{022D09EC-1803-426C-9D11-43A5D18A381F}" type="presParOf" srcId="{95F46911-7A1B-4ECC-90ED-3D6FC73581CF}" destId="{B6B2CCA9-151F-44DF-BA08-A380449C7AFF}" srcOrd="12" destOrd="0" presId="urn:microsoft.com/office/officeart/2016/7/layout/RepeatingBendingProcessNew"/>
    <dgm:cxn modelId="{81C2E1C4-913A-456C-9071-C695DC6B67C0}" type="presParOf" srcId="{95F46911-7A1B-4ECC-90ED-3D6FC73581CF}" destId="{7933DE11-515A-4DB9-8FEF-5A63570D9F5F}" srcOrd="13" destOrd="0" presId="urn:microsoft.com/office/officeart/2016/7/layout/RepeatingBendingProcessNew"/>
    <dgm:cxn modelId="{77D29858-7867-4C64-A29D-5DFD94F3060F}" type="presParOf" srcId="{7933DE11-515A-4DB9-8FEF-5A63570D9F5F}" destId="{BB87B5B2-6145-454C-B6F3-4F6A4AEAD733}" srcOrd="0" destOrd="0" presId="urn:microsoft.com/office/officeart/2016/7/layout/RepeatingBendingProcessNew"/>
    <dgm:cxn modelId="{C7777398-7F64-486B-A723-87FC49D928BE}" type="presParOf" srcId="{95F46911-7A1B-4ECC-90ED-3D6FC73581CF}" destId="{11339D6D-4964-4484-AE0F-8D32F1A0940D}" srcOrd="14" destOrd="0" presId="urn:microsoft.com/office/officeart/2016/7/layout/RepeatingBendingProcessNew"/>
    <dgm:cxn modelId="{0C33D49F-91AD-444D-A4B5-2A3F48D8F2D8}" type="presParOf" srcId="{95F46911-7A1B-4ECC-90ED-3D6FC73581CF}" destId="{02C97313-0DB5-4794-B6A8-0575CC874A09}" srcOrd="15" destOrd="0" presId="urn:microsoft.com/office/officeart/2016/7/layout/RepeatingBendingProcessNew"/>
    <dgm:cxn modelId="{BAF83BF8-7D9A-48AF-B28D-CF932E3453D7}" type="presParOf" srcId="{02C97313-0DB5-4794-B6A8-0575CC874A09}" destId="{D494B287-2347-412D-97BA-30FD282BC977}" srcOrd="0" destOrd="0" presId="urn:microsoft.com/office/officeart/2016/7/layout/RepeatingBendingProcessNew"/>
    <dgm:cxn modelId="{1CC6EC81-48C8-480C-83FE-D2D10A015FCA}" type="presParOf" srcId="{95F46911-7A1B-4ECC-90ED-3D6FC73581CF}" destId="{CBF0FDA5-3E9F-4116-AEEA-FE087799851A}"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3E64C6-2ABE-449F-BBAA-3B1DCC33BE67}" type="doc">
      <dgm:prSet loTypeId="urn:microsoft.com/office/officeart/2016/7/layout/RepeatingBendingProcessNew" loCatId="process" qsTypeId="urn:microsoft.com/office/officeart/2005/8/quickstyle/simple5" qsCatId="simple" csTypeId="urn:microsoft.com/office/officeart/2005/8/colors/accent5_2" csCatId="accent5" phldr="1"/>
      <dgm:spPr/>
      <dgm:t>
        <a:bodyPr/>
        <a:lstStyle/>
        <a:p>
          <a:endParaRPr lang="en-US"/>
        </a:p>
      </dgm:t>
    </dgm:pt>
    <dgm:pt modelId="{A2FA2FD6-90A1-478A-877D-FEFFE72414AA}">
      <dgm:prSet phldrT="[Text]"/>
      <dgm:spPr/>
      <dgm:t>
        <a:bodyPr/>
        <a:lstStyle/>
        <a:p>
          <a:r>
            <a:rPr lang="en-US" dirty="0"/>
            <a:t>Individuals Gain Increased Independence</a:t>
          </a:r>
        </a:p>
      </dgm:t>
    </dgm:pt>
    <dgm:pt modelId="{E0CBEE79-4621-4EBD-B5FB-3DE2A19BEDA8}" type="parTrans" cxnId="{523CA1AE-CECE-49FF-9BDF-1DD702B9490B}">
      <dgm:prSet/>
      <dgm:spPr/>
      <dgm:t>
        <a:bodyPr/>
        <a:lstStyle/>
        <a:p>
          <a:endParaRPr lang="en-US"/>
        </a:p>
      </dgm:t>
    </dgm:pt>
    <dgm:pt modelId="{182A6EFB-A52C-4D91-B031-2C418D203538}" type="sibTrans" cxnId="{523CA1AE-CECE-49FF-9BDF-1DD702B9490B}">
      <dgm:prSet/>
      <dgm:spPr/>
      <dgm:t>
        <a:bodyPr/>
        <a:lstStyle/>
        <a:p>
          <a:endParaRPr lang="en-US"/>
        </a:p>
      </dgm:t>
    </dgm:pt>
    <dgm:pt modelId="{479E3452-95E3-4293-BD03-A543C05C1E21}">
      <dgm:prSet phldrT="[Text]"/>
      <dgm:spPr/>
      <dgm:t>
        <a:bodyPr/>
        <a:lstStyle/>
        <a:p>
          <a:r>
            <a:rPr lang="en-US" dirty="0"/>
            <a:t>Independence is a Win for the Person,  Provider &amp; Funder</a:t>
          </a:r>
        </a:p>
      </dgm:t>
    </dgm:pt>
    <dgm:pt modelId="{27E31C0B-4B23-4BA5-BA78-C7B4E89F44FB}" type="parTrans" cxnId="{E49C463F-B11F-462F-ABCA-8964A928DEF9}">
      <dgm:prSet/>
      <dgm:spPr/>
      <dgm:t>
        <a:bodyPr/>
        <a:lstStyle/>
        <a:p>
          <a:endParaRPr lang="en-US"/>
        </a:p>
      </dgm:t>
    </dgm:pt>
    <dgm:pt modelId="{3404E3AF-AE5A-42DA-89E4-1D819B41D62D}" type="sibTrans" cxnId="{E49C463F-B11F-462F-ABCA-8964A928DEF9}">
      <dgm:prSet/>
      <dgm:spPr/>
      <dgm:t>
        <a:bodyPr/>
        <a:lstStyle/>
        <a:p>
          <a:endParaRPr lang="en-US"/>
        </a:p>
      </dgm:t>
    </dgm:pt>
    <dgm:pt modelId="{40C9BF24-7958-4103-A96C-9FE2BF77EA03}">
      <dgm:prSet phldrT="[Text]"/>
      <dgm:spPr/>
      <dgm:t>
        <a:bodyPr/>
        <a:lstStyle/>
        <a:p>
          <a:r>
            <a:rPr lang="en-US" dirty="0"/>
            <a:t>Less Hours of Service Are Needed; </a:t>
          </a:r>
        </a:p>
        <a:p>
          <a:r>
            <a:rPr lang="en-US" dirty="0"/>
            <a:t>Less DSPs are Needed</a:t>
          </a:r>
        </a:p>
      </dgm:t>
    </dgm:pt>
    <dgm:pt modelId="{A81607F2-63CE-4A09-B48B-532397C3B386}" type="parTrans" cxnId="{F657F14F-B089-4EA5-9E78-F0E666787C5F}">
      <dgm:prSet/>
      <dgm:spPr/>
      <dgm:t>
        <a:bodyPr/>
        <a:lstStyle/>
        <a:p>
          <a:endParaRPr lang="en-US"/>
        </a:p>
      </dgm:t>
    </dgm:pt>
    <dgm:pt modelId="{54FDEDCB-5D2E-4DA1-B06B-34EC70DA06A1}" type="sibTrans" cxnId="{F657F14F-B089-4EA5-9E78-F0E666787C5F}">
      <dgm:prSet/>
      <dgm:spPr/>
      <dgm:t>
        <a:bodyPr/>
        <a:lstStyle/>
        <a:p>
          <a:endParaRPr lang="en-US"/>
        </a:p>
      </dgm:t>
    </dgm:pt>
    <dgm:pt modelId="{023E6AE0-52F5-48FF-8D4F-2FFA3EB9017E}">
      <dgm:prSet/>
      <dgm:spPr/>
      <dgm:t>
        <a:bodyPr/>
        <a:lstStyle/>
        <a:p>
          <a:r>
            <a:rPr lang="en-US" dirty="0"/>
            <a:t>State Can Reinvest Savings into Higher Reimbursement Rates</a:t>
          </a:r>
        </a:p>
      </dgm:t>
    </dgm:pt>
    <dgm:pt modelId="{539FC9C0-AA49-4AB9-ABCD-7B9C104E9A66}" type="parTrans" cxnId="{7338F821-C07A-41C6-9554-B0B30E17B99A}">
      <dgm:prSet/>
      <dgm:spPr/>
      <dgm:t>
        <a:bodyPr/>
        <a:lstStyle/>
        <a:p>
          <a:endParaRPr lang="en-US"/>
        </a:p>
      </dgm:t>
    </dgm:pt>
    <dgm:pt modelId="{24E228A8-8445-42CA-9F6F-A5A8820E08B7}" type="sibTrans" cxnId="{7338F821-C07A-41C6-9554-B0B30E17B99A}">
      <dgm:prSet/>
      <dgm:spPr/>
      <dgm:t>
        <a:bodyPr/>
        <a:lstStyle/>
        <a:p>
          <a:endParaRPr lang="en-US"/>
        </a:p>
      </dgm:t>
    </dgm:pt>
    <dgm:pt modelId="{12404A25-1C43-4FD0-A1DC-EE5DD394F78A}">
      <dgm:prSet phldrT="[Text]"/>
      <dgm:spPr/>
      <dgm:t>
        <a:bodyPr/>
        <a:lstStyle/>
        <a:p>
          <a:r>
            <a:rPr lang="en-US" dirty="0"/>
            <a:t>DSPs Can Be Paid More</a:t>
          </a:r>
        </a:p>
      </dgm:t>
    </dgm:pt>
    <dgm:pt modelId="{244FE094-C508-4789-9609-A677FEC816F7}" type="parTrans" cxnId="{885C3C28-B7F6-463E-940B-3F1AA5BC7035}">
      <dgm:prSet/>
      <dgm:spPr/>
      <dgm:t>
        <a:bodyPr/>
        <a:lstStyle/>
        <a:p>
          <a:endParaRPr lang="en-US"/>
        </a:p>
      </dgm:t>
    </dgm:pt>
    <dgm:pt modelId="{B64DCFC5-6524-46B2-91FF-20390AFC177C}" type="sibTrans" cxnId="{885C3C28-B7F6-463E-940B-3F1AA5BC7035}">
      <dgm:prSet/>
      <dgm:spPr/>
      <dgm:t>
        <a:bodyPr/>
        <a:lstStyle/>
        <a:p>
          <a:endParaRPr lang="en-US"/>
        </a:p>
      </dgm:t>
    </dgm:pt>
    <dgm:pt modelId="{D53575B7-304D-479A-9D0D-DDE6D32AAE76}">
      <dgm:prSet phldrT="[Text]"/>
      <dgm:spPr/>
      <dgm:t>
        <a:bodyPr/>
        <a:lstStyle/>
        <a:p>
          <a:r>
            <a:rPr lang="en-US" dirty="0"/>
            <a:t>Less Vacancies/Overtime so DSPs Are Less Overworked</a:t>
          </a:r>
        </a:p>
      </dgm:t>
    </dgm:pt>
    <dgm:pt modelId="{29870CC9-413B-4DB9-9DEB-773CFADC9F3E}" type="parTrans" cxnId="{FCB5ED43-5EE4-451F-9504-FE95671E8572}">
      <dgm:prSet/>
      <dgm:spPr/>
      <dgm:t>
        <a:bodyPr/>
        <a:lstStyle/>
        <a:p>
          <a:endParaRPr lang="en-US"/>
        </a:p>
      </dgm:t>
    </dgm:pt>
    <dgm:pt modelId="{4E5A16A3-B2E7-4757-8025-22C0263A7501}" type="sibTrans" cxnId="{FCB5ED43-5EE4-451F-9504-FE95671E8572}">
      <dgm:prSet/>
      <dgm:spPr/>
      <dgm:t>
        <a:bodyPr/>
        <a:lstStyle/>
        <a:p>
          <a:endParaRPr lang="en-US"/>
        </a:p>
      </dgm:t>
    </dgm:pt>
    <dgm:pt modelId="{0F781244-6761-49A1-AAD9-A3BFCE09FD37}">
      <dgm:prSet phldrT="[Text]"/>
      <dgm:spPr/>
      <dgm:t>
        <a:bodyPr/>
        <a:lstStyle/>
        <a:p>
          <a:r>
            <a:rPr lang="en-US" dirty="0"/>
            <a:t>DSPs Less Likely to Leave</a:t>
          </a:r>
        </a:p>
      </dgm:t>
    </dgm:pt>
    <dgm:pt modelId="{760F0EEB-268F-4B46-8AF3-05D3527FB981}" type="parTrans" cxnId="{6FA956EF-FEA2-40FF-9180-5620D0C0BA9C}">
      <dgm:prSet/>
      <dgm:spPr/>
      <dgm:t>
        <a:bodyPr/>
        <a:lstStyle/>
        <a:p>
          <a:endParaRPr lang="en-US"/>
        </a:p>
      </dgm:t>
    </dgm:pt>
    <dgm:pt modelId="{FAE1051C-C018-4922-828C-D0EADC3468AD}" type="sibTrans" cxnId="{6FA956EF-FEA2-40FF-9180-5620D0C0BA9C}">
      <dgm:prSet/>
      <dgm:spPr/>
      <dgm:t>
        <a:bodyPr/>
        <a:lstStyle/>
        <a:p>
          <a:endParaRPr lang="en-US"/>
        </a:p>
      </dgm:t>
    </dgm:pt>
    <dgm:pt modelId="{E01060E5-FDB3-41B5-8007-469F045BCA9D}">
      <dgm:prSet phldrT="[Text]"/>
      <dgm:spPr/>
      <dgm:t>
        <a:bodyPr/>
        <a:lstStyle/>
        <a:p>
          <a:r>
            <a:rPr lang="en-US" dirty="0"/>
            <a:t>Agency Can Do More Selective Recruitment</a:t>
          </a:r>
        </a:p>
      </dgm:t>
    </dgm:pt>
    <dgm:pt modelId="{8BBA321E-C557-4E25-B000-23D13544B356}" type="parTrans" cxnId="{3D9C8110-33E2-4CCD-B75D-D6D6557CCFA3}">
      <dgm:prSet/>
      <dgm:spPr/>
      <dgm:t>
        <a:bodyPr/>
        <a:lstStyle/>
        <a:p>
          <a:endParaRPr lang="en-US"/>
        </a:p>
      </dgm:t>
    </dgm:pt>
    <dgm:pt modelId="{C47EE5E7-4587-4041-9AB6-6BCDD30C6ABC}" type="sibTrans" cxnId="{3D9C8110-33E2-4CCD-B75D-D6D6557CCFA3}">
      <dgm:prSet/>
      <dgm:spPr/>
      <dgm:t>
        <a:bodyPr/>
        <a:lstStyle/>
        <a:p>
          <a:endParaRPr lang="en-US"/>
        </a:p>
      </dgm:t>
    </dgm:pt>
    <dgm:pt modelId="{FC5FB05F-16B1-4A34-9139-92743DF86D24}">
      <dgm:prSet/>
      <dgm:spPr/>
      <dgm:t>
        <a:bodyPr/>
        <a:lstStyle/>
        <a:p>
          <a:r>
            <a:rPr lang="en-US" dirty="0"/>
            <a:t>Increased DSP Longevity</a:t>
          </a:r>
        </a:p>
      </dgm:t>
    </dgm:pt>
    <dgm:pt modelId="{9EA2F126-5DD9-4DB5-99BD-911ACF57204C}" type="parTrans" cxnId="{BDC0B0E2-BE5B-4E55-A519-D312DB5FC7E5}">
      <dgm:prSet/>
      <dgm:spPr/>
      <dgm:t>
        <a:bodyPr/>
        <a:lstStyle/>
        <a:p>
          <a:endParaRPr lang="en-US"/>
        </a:p>
      </dgm:t>
    </dgm:pt>
    <dgm:pt modelId="{5E42ABDD-0BB2-4FDA-A2AA-339D86ADF53D}" type="sibTrans" cxnId="{BDC0B0E2-BE5B-4E55-A519-D312DB5FC7E5}">
      <dgm:prSet/>
      <dgm:spPr/>
      <dgm:t>
        <a:bodyPr/>
        <a:lstStyle/>
        <a:p>
          <a:endParaRPr lang="en-US"/>
        </a:p>
      </dgm:t>
    </dgm:pt>
    <dgm:pt modelId="{95F46911-7A1B-4ECC-90ED-3D6FC73581CF}" type="pres">
      <dgm:prSet presAssocID="{B73E64C6-2ABE-449F-BBAA-3B1DCC33BE67}" presName="Name0" presStyleCnt="0">
        <dgm:presLayoutVars>
          <dgm:dir/>
          <dgm:resizeHandles val="exact"/>
        </dgm:presLayoutVars>
      </dgm:prSet>
      <dgm:spPr/>
    </dgm:pt>
    <dgm:pt modelId="{B45C0245-929D-459B-A3BA-2EA1C60DE5FD}" type="pres">
      <dgm:prSet presAssocID="{A2FA2FD6-90A1-478A-877D-FEFFE72414AA}" presName="node" presStyleLbl="node1" presStyleIdx="0" presStyleCnt="9">
        <dgm:presLayoutVars>
          <dgm:bulletEnabled val="1"/>
        </dgm:presLayoutVars>
      </dgm:prSet>
      <dgm:spPr/>
    </dgm:pt>
    <dgm:pt modelId="{B614C738-6AF1-4F9B-84C2-F64C107DD95F}" type="pres">
      <dgm:prSet presAssocID="{182A6EFB-A52C-4D91-B031-2C418D203538}" presName="sibTrans" presStyleLbl="sibTrans1D1" presStyleIdx="0" presStyleCnt="8"/>
      <dgm:spPr/>
    </dgm:pt>
    <dgm:pt modelId="{FA9675D2-12CB-4582-962D-D847FBFDA73F}" type="pres">
      <dgm:prSet presAssocID="{182A6EFB-A52C-4D91-B031-2C418D203538}" presName="connectorText" presStyleLbl="sibTrans1D1" presStyleIdx="0" presStyleCnt="8"/>
      <dgm:spPr/>
    </dgm:pt>
    <dgm:pt modelId="{0AD1B8B6-7ADD-47BA-8AB3-2E56D6542AC0}" type="pres">
      <dgm:prSet presAssocID="{40C9BF24-7958-4103-A96C-9FE2BF77EA03}" presName="node" presStyleLbl="node1" presStyleIdx="1" presStyleCnt="9">
        <dgm:presLayoutVars>
          <dgm:bulletEnabled val="1"/>
        </dgm:presLayoutVars>
      </dgm:prSet>
      <dgm:spPr/>
    </dgm:pt>
    <dgm:pt modelId="{322AA0E2-0168-407F-AAC5-42F25F642ABF}" type="pres">
      <dgm:prSet presAssocID="{54FDEDCB-5D2E-4DA1-B06B-34EC70DA06A1}" presName="sibTrans" presStyleLbl="sibTrans1D1" presStyleIdx="1" presStyleCnt="8"/>
      <dgm:spPr/>
    </dgm:pt>
    <dgm:pt modelId="{B58AABEE-10C8-4858-A4D0-CCF9B71CF26B}" type="pres">
      <dgm:prSet presAssocID="{54FDEDCB-5D2E-4DA1-B06B-34EC70DA06A1}" presName="connectorText" presStyleLbl="sibTrans1D1" presStyleIdx="1" presStyleCnt="8"/>
      <dgm:spPr/>
    </dgm:pt>
    <dgm:pt modelId="{D0FA29CB-CE47-4B05-A605-6BE289877DD5}" type="pres">
      <dgm:prSet presAssocID="{023E6AE0-52F5-48FF-8D4F-2FFA3EB9017E}" presName="node" presStyleLbl="node1" presStyleIdx="2" presStyleCnt="9">
        <dgm:presLayoutVars>
          <dgm:bulletEnabled val="1"/>
        </dgm:presLayoutVars>
      </dgm:prSet>
      <dgm:spPr/>
    </dgm:pt>
    <dgm:pt modelId="{4B60A34C-8031-415F-9C86-80B31792A4EB}" type="pres">
      <dgm:prSet presAssocID="{24E228A8-8445-42CA-9F6F-A5A8820E08B7}" presName="sibTrans" presStyleLbl="sibTrans1D1" presStyleIdx="2" presStyleCnt="8"/>
      <dgm:spPr/>
    </dgm:pt>
    <dgm:pt modelId="{0912D28F-52A4-487B-9E53-89FD93AB74D1}" type="pres">
      <dgm:prSet presAssocID="{24E228A8-8445-42CA-9F6F-A5A8820E08B7}" presName="connectorText" presStyleLbl="sibTrans1D1" presStyleIdx="2" presStyleCnt="8"/>
      <dgm:spPr/>
    </dgm:pt>
    <dgm:pt modelId="{433F0F2F-C5E2-4A09-A4FF-47E0A095FCA5}" type="pres">
      <dgm:prSet presAssocID="{12404A25-1C43-4FD0-A1DC-EE5DD394F78A}" presName="node" presStyleLbl="node1" presStyleIdx="3" presStyleCnt="9">
        <dgm:presLayoutVars>
          <dgm:bulletEnabled val="1"/>
        </dgm:presLayoutVars>
      </dgm:prSet>
      <dgm:spPr/>
    </dgm:pt>
    <dgm:pt modelId="{97840626-6FBE-434F-AA1E-9FD762588485}" type="pres">
      <dgm:prSet presAssocID="{B64DCFC5-6524-46B2-91FF-20390AFC177C}" presName="sibTrans" presStyleLbl="sibTrans1D1" presStyleIdx="3" presStyleCnt="8"/>
      <dgm:spPr/>
    </dgm:pt>
    <dgm:pt modelId="{29F96634-A79C-4B12-9BC5-53CE3CA0661F}" type="pres">
      <dgm:prSet presAssocID="{B64DCFC5-6524-46B2-91FF-20390AFC177C}" presName="connectorText" presStyleLbl="sibTrans1D1" presStyleIdx="3" presStyleCnt="8"/>
      <dgm:spPr/>
    </dgm:pt>
    <dgm:pt modelId="{752FDAC1-099B-4486-B116-BCA1CD7E21AC}" type="pres">
      <dgm:prSet presAssocID="{D53575B7-304D-479A-9D0D-DDE6D32AAE76}" presName="node" presStyleLbl="node1" presStyleIdx="4" presStyleCnt="9">
        <dgm:presLayoutVars>
          <dgm:bulletEnabled val="1"/>
        </dgm:presLayoutVars>
      </dgm:prSet>
      <dgm:spPr/>
    </dgm:pt>
    <dgm:pt modelId="{074C7F60-1F41-48CB-82AF-928F4722D9E3}" type="pres">
      <dgm:prSet presAssocID="{4E5A16A3-B2E7-4757-8025-22C0263A7501}" presName="sibTrans" presStyleLbl="sibTrans1D1" presStyleIdx="4" presStyleCnt="8"/>
      <dgm:spPr/>
    </dgm:pt>
    <dgm:pt modelId="{98A60DD0-E58C-4FE1-B860-BB8A2C3E2955}" type="pres">
      <dgm:prSet presAssocID="{4E5A16A3-B2E7-4757-8025-22C0263A7501}" presName="connectorText" presStyleLbl="sibTrans1D1" presStyleIdx="4" presStyleCnt="8"/>
      <dgm:spPr/>
    </dgm:pt>
    <dgm:pt modelId="{27FE31EA-3A22-4F2D-AD93-3EEF4C8BDC43}" type="pres">
      <dgm:prSet presAssocID="{0F781244-6761-49A1-AAD9-A3BFCE09FD37}" presName="node" presStyleLbl="node1" presStyleIdx="5" presStyleCnt="9">
        <dgm:presLayoutVars>
          <dgm:bulletEnabled val="1"/>
        </dgm:presLayoutVars>
      </dgm:prSet>
      <dgm:spPr/>
    </dgm:pt>
    <dgm:pt modelId="{603DED7B-06C4-48E8-9ECD-E76DAA99AB94}" type="pres">
      <dgm:prSet presAssocID="{FAE1051C-C018-4922-828C-D0EADC3468AD}" presName="sibTrans" presStyleLbl="sibTrans1D1" presStyleIdx="5" presStyleCnt="8"/>
      <dgm:spPr/>
    </dgm:pt>
    <dgm:pt modelId="{7FC492B2-F488-442D-AAAF-888BA0A5DEED}" type="pres">
      <dgm:prSet presAssocID="{FAE1051C-C018-4922-828C-D0EADC3468AD}" presName="connectorText" presStyleLbl="sibTrans1D1" presStyleIdx="5" presStyleCnt="8"/>
      <dgm:spPr/>
    </dgm:pt>
    <dgm:pt modelId="{B6B2CCA9-151F-44DF-BA08-A380449C7AFF}" type="pres">
      <dgm:prSet presAssocID="{E01060E5-FDB3-41B5-8007-469F045BCA9D}" presName="node" presStyleLbl="node1" presStyleIdx="6" presStyleCnt="9">
        <dgm:presLayoutVars>
          <dgm:bulletEnabled val="1"/>
        </dgm:presLayoutVars>
      </dgm:prSet>
      <dgm:spPr/>
    </dgm:pt>
    <dgm:pt modelId="{7933DE11-515A-4DB9-8FEF-5A63570D9F5F}" type="pres">
      <dgm:prSet presAssocID="{C47EE5E7-4587-4041-9AB6-6BCDD30C6ABC}" presName="sibTrans" presStyleLbl="sibTrans1D1" presStyleIdx="6" presStyleCnt="8"/>
      <dgm:spPr/>
    </dgm:pt>
    <dgm:pt modelId="{BB87B5B2-6145-454C-B6F3-4F6A4AEAD733}" type="pres">
      <dgm:prSet presAssocID="{C47EE5E7-4587-4041-9AB6-6BCDD30C6ABC}" presName="connectorText" presStyleLbl="sibTrans1D1" presStyleIdx="6" presStyleCnt="8"/>
      <dgm:spPr/>
    </dgm:pt>
    <dgm:pt modelId="{11339D6D-4964-4484-AE0F-8D32F1A0940D}" type="pres">
      <dgm:prSet presAssocID="{FC5FB05F-16B1-4A34-9139-92743DF86D24}" presName="node" presStyleLbl="node1" presStyleIdx="7" presStyleCnt="9">
        <dgm:presLayoutVars>
          <dgm:bulletEnabled val="1"/>
        </dgm:presLayoutVars>
      </dgm:prSet>
      <dgm:spPr/>
    </dgm:pt>
    <dgm:pt modelId="{02C97313-0DB5-4794-B6A8-0575CC874A09}" type="pres">
      <dgm:prSet presAssocID="{5E42ABDD-0BB2-4FDA-A2AA-339D86ADF53D}" presName="sibTrans" presStyleLbl="sibTrans1D1" presStyleIdx="7" presStyleCnt="8"/>
      <dgm:spPr/>
    </dgm:pt>
    <dgm:pt modelId="{D494B287-2347-412D-97BA-30FD282BC977}" type="pres">
      <dgm:prSet presAssocID="{5E42ABDD-0BB2-4FDA-A2AA-339D86ADF53D}" presName="connectorText" presStyleLbl="sibTrans1D1" presStyleIdx="7" presStyleCnt="8"/>
      <dgm:spPr/>
    </dgm:pt>
    <dgm:pt modelId="{CBF0FDA5-3E9F-4116-AEEA-FE087799851A}" type="pres">
      <dgm:prSet presAssocID="{479E3452-95E3-4293-BD03-A543C05C1E21}" presName="node" presStyleLbl="node1" presStyleIdx="8" presStyleCnt="9">
        <dgm:presLayoutVars>
          <dgm:bulletEnabled val="1"/>
        </dgm:presLayoutVars>
      </dgm:prSet>
      <dgm:spPr/>
    </dgm:pt>
  </dgm:ptLst>
  <dgm:cxnLst>
    <dgm:cxn modelId="{EBDE3C03-D071-49D5-A546-18FB424211D7}" type="presOf" srcId="{54FDEDCB-5D2E-4DA1-B06B-34EC70DA06A1}" destId="{B58AABEE-10C8-4858-A4D0-CCF9B71CF26B}" srcOrd="1" destOrd="0" presId="urn:microsoft.com/office/officeart/2016/7/layout/RepeatingBendingProcessNew"/>
    <dgm:cxn modelId="{86DD0609-A0CE-4408-8D07-BEB89A61A606}" type="presOf" srcId="{24E228A8-8445-42CA-9F6F-A5A8820E08B7}" destId="{0912D28F-52A4-487B-9E53-89FD93AB74D1}" srcOrd="1" destOrd="0" presId="urn:microsoft.com/office/officeart/2016/7/layout/RepeatingBendingProcessNew"/>
    <dgm:cxn modelId="{437AF10D-EA95-4527-8C22-1A7FDB7BB0FE}" type="presOf" srcId="{C47EE5E7-4587-4041-9AB6-6BCDD30C6ABC}" destId="{BB87B5B2-6145-454C-B6F3-4F6A4AEAD733}" srcOrd="1" destOrd="0" presId="urn:microsoft.com/office/officeart/2016/7/layout/RepeatingBendingProcessNew"/>
    <dgm:cxn modelId="{3D9C8110-33E2-4CCD-B75D-D6D6557CCFA3}" srcId="{B73E64C6-2ABE-449F-BBAA-3B1DCC33BE67}" destId="{E01060E5-FDB3-41B5-8007-469F045BCA9D}" srcOrd="6" destOrd="0" parTransId="{8BBA321E-C557-4E25-B000-23D13544B356}" sibTransId="{C47EE5E7-4587-4041-9AB6-6BCDD30C6ABC}"/>
    <dgm:cxn modelId="{F8F8851C-A143-4299-A273-B9F3C2FCBFD6}" type="presOf" srcId="{B64DCFC5-6524-46B2-91FF-20390AFC177C}" destId="{97840626-6FBE-434F-AA1E-9FD762588485}" srcOrd="0" destOrd="0" presId="urn:microsoft.com/office/officeart/2016/7/layout/RepeatingBendingProcessNew"/>
    <dgm:cxn modelId="{2B320D1F-067D-4B91-87D4-B1085FF8668C}" type="presOf" srcId="{B73E64C6-2ABE-449F-BBAA-3B1DCC33BE67}" destId="{95F46911-7A1B-4ECC-90ED-3D6FC73581CF}" srcOrd="0" destOrd="0" presId="urn:microsoft.com/office/officeart/2016/7/layout/RepeatingBendingProcessNew"/>
    <dgm:cxn modelId="{618CA520-2DF4-42A2-8B70-482D7684835E}" type="presOf" srcId="{40C9BF24-7958-4103-A96C-9FE2BF77EA03}" destId="{0AD1B8B6-7ADD-47BA-8AB3-2E56D6542AC0}" srcOrd="0" destOrd="0" presId="urn:microsoft.com/office/officeart/2016/7/layout/RepeatingBendingProcessNew"/>
    <dgm:cxn modelId="{7338F821-C07A-41C6-9554-B0B30E17B99A}" srcId="{B73E64C6-2ABE-449F-BBAA-3B1DCC33BE67}" destId="{023E6AE0-52F5-48FF-8D4F-2FFA3EB9017E}" srcOrd="2" destOrd="0" parTransId="{539FC9C0-AA49-4AB9-ABCD-7B9C104E9A66}" sibTransId="{24E228A8-8445-42CA-9F6F-A5A8820E08B7}"/>
    <dgm:cxn modelId="{885C3C28-B7F6-463E-940B-3F1AA5BC7035}" srcId="{B73E64C6-2ABE-449F-BBAA-3B1DCC33BE67}" destId="{12404A25-1C43-4FD0-A1DC-EE5DD394F78A}" srcOrd="3" destOrd="0" parTransId="{244FE094-C508-4789-9609-A677FEC816F7}" sibTransId="{B64DCFC5-6524-46B2-91FF-20390AFC177C}"/>
    <dgm:cxn modelId="{94CFED2C-D855-49AD-85E8-76D3AFE6ACDC}" type="presOf" srcId="{C47EE5E7-4587-4041-9AB6-6BCDD30C6ABC}" destId="{7933DE11-515A-4DB9-8FEF-5A63570D9F5F}" srcOrd="0" destOrd="0" presId="urn:microsoft.com/office/officeart/2016/7/layout/RepeatingBendingProcessNew"/>
    <dgm:cxn modelId="{3BFE0E2E-4973-4D4A-AF72-01D6A5CF5359}" type="presOf" srcId="{FAE1051C-C018-4922-828C-D0EADC3468AD}" destId="{7FC492B2-F488-442D-AAAF-888BA0A5DEED}" srcOrd="1" destOrd="0" presId="urn:microsoft.com/office/officeart/2016/7/layout/RepeatingBendingProcessNew"/>
    <dgm:cxn modelId="{AA252B35-441F-45E4-AF61-56B93B68937C}" type="presOf" srcId="{54FDEDCB-5D2E-4DA1-B06B-34EC70DA06A1}" destId="{322AA0E2-0168-407F-AAC5-42F25F642ABF}" srcOrd="0" destOrd="0" presId="urn:microsoft.com/office/officeart/2016/7/layout/RepeatingBendingProcessNew"/>
    <dgm:cxn modelId="{E49C463F-B11F-462F-ABCA-8964A928DEF9}" srcId="{B73E64C6-2ABE-449F-BBAA-3B1DCC33BE67}" destId="{479E3452-95E3-4293-BD03-A543C05C1E21}" srcOrd="8" destOrd="0" parTransId="{27E31C0B-4B23-4BA5-BA78-C7B4E89F44FB}" sibTransId="{3404E3AF-AE5A-42DA-89E4-1D819B41D62D}"/>
    <dgm:cxn modelId="{4321905B-A445-485E-A408-2053D20355E8}" type="presOf" srcId="{182A6EFB-A52C-4D91-B031-2C418D203538}" destId="{FA9675D2-12CB-4582-962D-D847FBFDA73F}" srcOrd="1" destOrd="0" presId="urn:microsoft.com/office/officeart/2016/7/layout/RepeatingBendingProcessNew"/>
    <dgm:cxn modelId="{FCB5ED43-5EE4-451F-9504-FE95671E8572}" srcId="{B73E64C6-2ABE-449F-BBAA-3B1DCC33BE67}" destId="{D53575B7-304D-479A-9D0D-DDE6D32AAE76}" srcOrd="4" destOrd="0" parTransId="{29870CC9-413B-4DB9-9DEB-773CFADC9F3E}" sibTransId="{4E5A16A3-B2E7-4757-8025-22C0263A7501}"/>
    <dgm:cxn modelId="{6D28A54A-5091-4CE6-812E-DFD865AAEE6F}" type="presOf" srcId="{FAE1051C-C018-4922-828C-D0EADC3468AD}" destId="{603DED7B-06C4-48E8-9ECD-E76DAA99AB94}" srcOrd="0" destOrd="0" presId="urn:microsoft.com/office/officeart/2016/7/layout/RepeatingBendingProcessNew"/>
    <dgm:cxn modelId="{F657F14F-B089-4EA5-9E78-F0E666787C5F}" srcId="{B73E64C6-2ABE-449F-BBAA-3B1DCC33BE67}" destId="{40C9BF24-7958-4103-A96C-9FE2BF77EA03}" srcOrd="1" destOrd="0" parTransId="{A81607F2-63CE-4A09-B48B-532397C3B386}" sibTransId="{54FDEDCB-5D2E-4DA1-B06B-34EC70DA06A1}"/>
    <dgm:cxn modelId="{4B6AE273-52F4-4D98-B119-CDEA20201439}" type="presOf" srcId="{12404A25-1C43-4FD0-A1DC-EE5DD394F78A}" destId="{433F0F2F-C5E2-4A09-A4FF-47E0A095FCA5}" srcOrd="0" destOrd="0" presId="urn:microsoft.com/office/officeart/2016/7/layout/RepeatingBendingProcessNew"/>
    <dgm:cxn modelId="{6A7D2654-AD9F-4B35-AA5B-A1FB3D116FA8}" type="presOf" srcId="{182A6EFB-A52C-4D91-B031-2C418D203538}" destId="{B614C738-6AF1-4F9B-84C2-F64C107DD95F}" srcOrd="0" destOrd="0" presId="urn:microsoft.com/office/officeart/2016/7/layout/RepeatingBendingProcessNew"/>
    <dgm:cxn modelId="{169B6656-3C8C-4CEA-8B66-9C890878DBFB}" type="presOf" srcId="{B64DCFC5-6524-46B2-91FF-20390AFC177C}" destId="{29F96634-A79C-4B12-9BC5-53CE3CA0661F}" srcOrd="1" destOrd="0" presId="urn:microsoft.com/office/officeart/2016/7/layout/RepeatingBendingProcessNew"/>
    <dgm:cxn modelId="{B342CB5A-520D-442B-995F-4D5523EB8CE8}" type="presOf" srcId="{D53575B7-304D-479A-9D0D-DDE6D32AAE76}" destId="{752FDAC1-099B-4486-B116-BCA1CD7E21AC}" srcOrd="0" destOrd="0" presId="urn:microsoft.com/office/officeart/2016/7/layout/RepeatingBendingProcessNew"/>
    <dgm:cxn modelId="{FF4B0486-A268-4B3B-B631-2F57A9AE1E32}" type="presOf" srcId="{FC5FB05F-16B1-4A34-9139-92743DF86D24}" destId="{11339D6D-4964-4484-AE0F-8D32F1A0940D}" srcOrd="0" destOrd="0" presId="urn:microsoft.com/office/officeart/2016/7/layout/RepeatingBendingProcessNew"/>
    <dgm:cxn modelId="{CE62D792-20F7-49D0-B81C-90F2B61CEE58}" type="presOf" srcId="{A2FA2FD6-90A1-478A-877D-FEFFE72414AA}" destId="{B45C0245-929D-459B-A3BA-2EA1C60DE5FD}" srcOrd="0" destOrd="0" presId="urn:microsoft.com/office/officeart/2016/7/layout/RepeatingBendingProcessNew"/>
    <dgm:cxn modelId="{8492D09B-548D-46B4-8D67-583892D2A962}" type="presOf" srcId="{0F781244-6761-49A1-AAD9-A3BFCE09FD37}" destId="{27FE31EA-3A22-4F2D-AD93-3EEF4C8BDC43}" srcOrd="0" destOrd="0" presId="urn:microsoft.com/office/officeart/2016/7/layout/RepeatingBendingProcessNew"/>
    <dgm:cxn modelId="{47E0C2A9-2A29-4BFC-AC2B-D9A94E464855}" type="presOf" srcId="{24E228A8-8445-42CA-9F6F-A5A8820E08B7}" destId="{4B60A34C-8031-415F-9C86-80B31792A4EB}" srcOrd="0" destOrd="0" presId="urn:microsoft.com/office/officeart/2016/7/layout/RepeatingBendingProcessNew"/>
    <dgm:cxn modelId="{523CA1AE-CECE-49FF-9BDF-1DD702B9490B}" srcId="{B73E64C6-2ABE-449F-BBAA-3B1DCC33BE67}" destId="{A2FA2FD6-90A1-478A-877D-FEFFE72414AA}" srcOrd="0" destOrd="0" parTransId="{E0CBEE79-4621-4EBD-B5FB-3DE2A19BEDA8}" sibTransId="{182A6EFB-A52C-4D91-B031-2C418D203538}"/>
    <dgm:cxn modelId="{F17F2EB5-0E8A-4CA6-8A03-FCE2C76C766E}" type="presOf" srcId="{023E6AE0-52F5-48FF-8D4F-2FFA3EB9017E}" destId="{D0FA29CB-CE47-4B05-A605-6BE289877DD5}" srcOrd="0" destOrd="0" presId="urn:microsoft.com/office/officeart/2016/7/layout/RepeatingBendingProcessNew"/>
    <dgm:cxn modelId="{D1376DB7-6384-405A-9172-7134836BBEC4}" type="presOf" srcId="{5E42ABDD-0BB2-4FDA-A2AA-339D86ADF53D}" destId="{02C97313-0DB5-4794-B6A8-0575CC874A09}" srcOrd="0" destOrd="0" presId="urn:microsoft.com/office/officeart/2016/7/layout/RepeatingBendingProcessNew"/>
    <dgm:cxn modelId="{BF2F64B9-94E6-4061-8263-9EF10EE5F8A9}" type="presOf" srcId="{E01060E5-FDB3-41B5-8007-469F045BCA9D}" destId="{B6B2CCA9-151F-44DF-BA08-A380449C7AFF}" srcOrd="0" destOrd="0" presId="urn:microsoft.com/office/officeart/2016/7/layout/RepeatingBendingProcessNew"/>
    <dgm:cxn modelId="{1E15C4BB-BECE-4530-95FF-5ED03926DAD7}" type="presOf" srcId="{5E42ABDD-0BB2-4FDA-A2AA-339D86ADF53D}" destId="{D494B287-2347-412D-97BA-30FD282BC977}" srcOrd="1" destOrd="0" presId="urn:microsoft.com/office/officeart/2016/7/layout/RepeatingBendingProcessNew"/>
    <dgm:cxn modelId="{6FB63AC8-FDF0-4EF9-B7A1-A28E189C0F28}" type="presOf" srcId="{479E3452-95E3-4293-BD03-A543C05C1E21}" destId="{CBF0FDA5-3E9F-4116-AEEA-FE087799851A}" srcOrd="0" destOrd="0" presId="urn:microsoft.com/office/officeart/2016/7/layout/RepeatingBendingProcessNew"/>
    <dgm:cxn modelId="{DC7436DB-A1E1-4A40-A268-E74B514FE488}" type="presOf" srcId="{4E5A16A3-B2E7-4757-8025-22C0263A7501}" destId="{98A60DD0-E58C-4FE1-B860-BB8A2C3E2955}" srcOrd="1" destOrd="0" presId="urn:microsoft.com/office/officeart/2016/7/layout/RepeatingBendingProcessNew"/>
    <dgm:cxn modelId="{BDC0B0E2-BE5B-4E55-A519-D312DB5FC7E5}" srcId="{B73E64C6-2ABE-449F-BBAA-3B1DCC33BE67}" destId="{FC5FB05F-16B1-4A34-9139-92743DF86D24}" srcOrd="7" destOrd="0" parTransId="{9EA2F126-5DD9-4DB5-99BD-911ACF57204C}" sibTransId="{5E42ABDD-0BB2-4FDA-A2AA-339D86ADF53D}"/>
    <dgm:cxn modelId="{B45943E7-54C3-4D9B-9923-8F14F70F1ADB}" type="presOf" srcId="{4E5A16A3-B2E7-4757-8025-22C0263A7501}" destId="{074C7F60-1F41-48CB-82AF-928F4722D9E3}" srcOrd="0" destOrd="0" presId="urn:microsoft.com/office/officeart/2016/7/layout/RepeatingBendingProcessNew"/>
    <dgm:cxn modelId="{6FA956EF-FEA2-40FF-9180-5620D0C0BA9C}" srcId="{B73E64C6-2ABE-449F-BBAA-3B1DCC33BE67}" destId="{0F781244-6761-49A1-AAD9-A3BFCE09FD37}" srcOrd="5" destOrd="0" parTransId="{760F0EEB-268F-4B46-8AF3-05D3527FB981}" sibTransId="{FAE1051C-C018-4922-828C-D0EADC3468AD}"/>
    <dgm:cxn modelId="{83D62FE0-0E51-4B94-A239-8C517C1CB8DC}" type="presParOf" srcId="{95F46911-7A1B-4ECC-90ED-3D6FC73581CF}" destId="{B45C0245-929D-459B-A3BA-2EA1C60DE5FD}" srcOrd="0" destOrd="0" presId="urn:microsoft.com/office/officeart/2016/7/layout/RepeatingBendingProcessNew"/>
    <dgm:cxn modelId="{D9D62BD7-D00D-4609-9339-B551927AE7E0}" type="presParOf" srcId="{95F46911-7A1B-4ECC-90ED-3D6FC73581CF}" destId="{B614C738-6AF1-4F9B-84C2-F64C107DD95F}" srcOrd="1" destOrd="0" presId="urn:microsoft.com/office/officeart/2016/7/layout/RepeatingBendingProcessNew"/>
    <dgm:cxn modelId="{860E5A69-4230-4964-9933-E2BF3AE53FCC}" type="presParOf" srcId="{B614C738-6AF1-4F9B-84C2-F64C107DD95F}" destId="{FA9675D2-12CB-4582-962D-D847FBFDA73F}" srcOrd="0" destOrd="0" presId="urn:microsoft.com/office/officeart/2016/7/layout/RepeatingBendingProcessNew"/>
    <dgm:cxn modelId="{0E928093-F147-462D-BDB3-8F4252AB0222}" type="presParOf" srcId="{95F46911-7A1B-4ECC-90ED-3D6FC73581CF}" destId="{0AD1B8B6-7ADD-47BA-8AB3-2E56D6542AC0}" srcOrd="2" destOrd="0" presId="urn:microsoft.com/office/officeart/2016/7/layout/RepeatingBendingProcessNew"/>
    <dgm:cxn modelId="{FD2510CD-CE46-44CC-9F0E-CD0D612DAEE7}" type="presParOf" srcId="{95F46911-7A1B-4ECC-90ED-3D6FC73581CF}" destId="{322AA0E2-0168-407F-AAC5-42F25F642ABF}" srcOrd="3" destOrd="0" presId="urn:microsoft.com/office/officeart/2016/7/layout/RepeatingBendingProcessNew"/>
    <dgm:cxn modelId="{F7F879AC-8348-4569-86BF-FA7FE26F1915}" type="presParOf" srcId="{322AA0E2-0168-407F-AAC5-42F25F642ABF}" destId="{B58AABEE-10C8-4858-A4D0-CCF9B71CF26B}" srcOrd="0" destOrd="0" presId="urn:microsoft.com/office/officeart/2016/7/layout/RepeatingBendingProcessNew"/>
    <dgm:cxn modelId="{DD90359F-4CA1-4905-85FD-400627EC6918}" type="presParOf" srcId="{95F46911-7A1B-4ECC-90ED-3D6FC73581CF}" destId="{D0FA29CB-CE47-4B05-A605-6BE289877DD5}" srcOrd="4" destOrd="0" presId="urn:microsoft.com/office/officeart/2016/7/layout/RepeatingBendingProcessNew"/>
    <dgm:cxn modelId="{285F0720-40AC-4EFE-80A6-4B7BC5931C8D}" type="presParOf" srcId="{95F46911-7A1B-4ECC-90ED-3D6FC73581CF}" destId="{4B60A34C-8031-415F-9C86-80B31792A4EB}" srcOrd="5" destOrd="0" presId="urn:microsoft.com/office/officeart/2016/7/layout/RepeatingBendingProcessNew"/>
    <dgm:cxn modelId="{DD9B373F-E095-4269-8CE8-C49D0E5A62EC}" type="presParOf" srcId="{4B60A34C-8031-415F-9C86-80B31792A4EB}" destId="{0912D28F-52A4-487B-9E53-89FD93AB74D1}" srcOrd="0" destOrd="0" presId="urn:microsoft.com/office/officeart/2016/7/layout/RepeatingBendingProcessNew"/>
    <dgm:cxn modelId="{4A0682F2-6821-4CA1-897C-3896038867BE}" type="presParOf" srcId="{95F46911-7A1B-4ECC-90ED-3D6FC73581CF}" destId="{433F0F2F-C5E2-4A09-A4FF-47E0A095FCA5}" srcOrd="6" destOrd="0" presId="urn:microsoft.com/office/officeart/2016/7/layout/RepeatingBendingProcessNew"/>
    <dgm:cxn modelId="{C23BDBFA-9CB5-48F7-AEC9-F5C4D48304C5}" type="presParOf" srcId="{95F46911-7A1B-4ECC-90ED-3D6FC73581CF}" destId="{97840626-6FBE-434F-AA1E-9FD762588485}" srcOrd="7" destOrd="0" presId="urn:microsoft.com/office/officeart/2016/7/layout/RepeatingBendingProcessNew"/>
    <dgm:cxn modelId="{F11791FB-532F-4B4B-BAC5-22BB1DA72E59}" type="presParOf" srcId="{97840626-6FBE-434F-AA1E-9FD762588485}" destId="{29F96634-A79C-4B12-9BC5-53CE3CA0661F}" srcOrd="0" destOrd="0" presId="urn:microsoft.com/office/officeart/2016/7/layout/RepeatingBendingProcessNew"/>
    <dgm:cxn modelId="{5E41748A-6424-40A9-AC44-C3884D85191C}" type="presParOf" srcId="{95F46911-7A1B-4ECC-90ED-3D6FC73581CF}" destId="{752FDAC1-099B-4486-B116-BCA1CD7E21AC}" srcOrd="8" destOrd="0" presId="urn:microsoft.com/office/officeart/2016/7/layout/RepeatingBendingProcessNew"/>
    <dgm:cxn modelId="{0191E96B-4F64-42AD-AACE-5E154CC2BACD}" type="presParOf" srcId="{95F46911-7A1B-4ECC-90ED-3D6FC73581CF}" destId="{074C7F60-1F41-48CB-82AF-928F4722D9E3}" srcOrd="9" destOrd="0" presId="urn:microsoft.com/office/officeart/2016/7/layout/RepeatingBendingProcessNew"/>
    <dgm:cxn modelId="{99683D2B-7FA0-4A9E-965A-2A9373ED70FC}" type="presParOf" srcId="{074C7F60-1F41-48CB-82AF-928F4722D9E3}" destId="{98A60DD0-E58C-4FE1-B860-BB8A2C3E2955}" srcOrd="0" destOrd="0" presId="urn:microsoft.com/office/officeart/2016/7/layout/RepeatingBendingProcessNew"/>
    <dgm:cxn modelId="{69DA5073-3ED8-43F9-B70D-78390358DA04}" type="presParOf" srcId="{95F46911-7A1B-4ECC-90ED-3D6FC73581CF}" destId="{27FE31EA-3A22-4F2D-AD93-3EEF4C8BDC43}" srcOrd="10" destOrd="0" presId="urn:microsoft.com/office/officeart/2016/7/layout/RepeatingBendingProcessNew"/>
    <dgm:cxn modelId="{ED3B9DC2-D20A-4E2F-B5FE-638B96B30C2E}" type="presParOf" srcId="{95F46911-7A1B-4ECC-90ED-3D6FC73581CF}" destId="{603DED7B-06C4-48E8-9ECD-E76DAA99AB94}" srcOrd="11" destOrd="0" presId="urn:microsoft.com/office/officeart/2016/7/layout/RepeatingBendingProcessNew"/>
    <dgm:cxn modelId="{B4902ACD-49E1-4FB1-A1A7-82C99353716A}" type="presParOf" srcId="{603DED7B-06C4-48E8-9ECD-E76DAA99AB94}" destId="{7FC492B2-F488-442D-AAAF-888BA0A5DEED}" srcOrd="0" destOrd="0" presId="urn:microsoft.com/office/officeart/2016/7/layout/RepeatingBendingProcessNew"/>
    <dgm:cxn modelId="{022D09EC-1803-426C-9D11-43A5D18A381F}" type="presParOf" srcId="{95F46911-7A1B-4ECC-90ED-3D6FC73581CF}" destId="{B6B2CCA9-151F-44DF-BA08-A380449C7AFF}" srcOrd="12" destOrd="0" presId="urn:microsoft.com/office/officeart/2016/7/layout/RepeatingBendingProcessNew"/>
    <dgm:cxn modelId="{81C2E1C4-913A-456C-9071-C695DC6B67C0}" type="presParOf" srcId="{95F46911-7A1B-4ECC-90ED-3D6FC73581CF}" destId="{7933DE11-515A-4DB9-8FEF-5A63570D9F5F}" srcOrd="13" destOrd="0" presId="urn:microsoft.com/office/officeart/2016/7/layout/RepeatingBendingProcessNew"/>
    <dgm:cxn modelId="{77D29858-7867-4C64-A29D-5DFD94F3060F}" type="presParOf" srcId="{7933DE11-515A-4DB9-8FEF-5A63570D9F5F}" destId="{BB87B5B2-6145-454C-B6F3-4F6A4AEAD733}" srcOrd="0" destOrd="0" presId="urn:microsoft.com/office/officeart/2016/7/layout/RepeatingBendingProcessNew"/>
    <dgm:cxn modelId="{C7777398-7F64-486B-A723-87FC49D928BE}" type="presParOf" srcId="{95F46911-7A1B-4ECC-90ED-3D6FC73581CF}" destId="{11339D6D-4964-4484-AE0F-8D32F1A0940D}" srcOrd="14" destOrd="0" presId="urn:microsoft.com/office/officeart/2016/7/layout/RepeatingBendingProcessNew"/>
    <dgm:cxn modelId="{0C33D49F-91AD-444D-A4B5-2A3F48D8F2D8}" type="presParOf" srcId="{95F46911-7A1B-4ECC-90ED-3D6FC73581CF}" destId="{02C97313-0DB5-4794-B6A8-0575CC874A09}" srcOrd="15" destOrd="0" presId="urn:microsoft.com/office/officeart/2016/7/layout/RepeatingBendingProcessNew"/>
    <dgm:cxn modelId="{BAF83BF8-7D9A-48AF-B28D-CF932E3453D7}" type="presParOf" srcId="{02C97313-0DB5-4794-B6A8-0575CC874A09}" destId="{D494B287-2347-412D-97BA-30FD282BC977}" srcOrd="0" destOrd="0" presId="urn:microsoft.com/office/officeart/2016/7/layout/RepeatingBendingProcessNew"/>
    <dgm:cxn modelId="{1CC6EC81-48C8-480C-83FE-D2D10A015FCA}" type="presParOf" srcId="{95F46911-7A1B-4ECC-90ED-3D6FC73581CF}" destId="{CBF0FDA5-3E9F-4116-AEEA-FE087799851A}"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4C738-6AF1-4F9B-84C2-F64C107DD95F}">
      <dsp:nvSpPr>
        <dsp:cNvPr id="0" name=""/>
        <dsp:cNvSpPr/>
      </dsp:nvSpPr>
      <dsp:spPr>
        <a:xfrm>
          <a:off x="2507370" y="643692"/>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42343" y="686778"/>
        <a:ext cx="26344" cy="5268"/>
      </dsp:txXfrm>
    </dsp:sp>
    <dsp:sp modelId="{B45C0245-929D-459B-A3BA-2EA1C60DE5FD}">
      <dsp:nvSpPr>
        <dsp:cNvPr id="0" name=""/>
        <dsp:cNvSpPr/>
      </dsp:nvSpPr>
      <dsp:spPr>
        <a:xfrm>
          <a:off x="218343" y="2164"/>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89000">
            <a:lnSpc>
              <a:spcPct val="90000"/>
            </a:lnSpc>
            <a:spcBef>
              <a:spcPct val="0"/>
            </a:spcBef>
            <a:spcAft>
              <a:spcPct val="35000"/>
            </a:spcAft>
            <a:buNone/>
          </a:pPr>
          <a:r>
            <a:rPr lang="en-US" sz="2000" kern="1200" dirty="0"/>
            <a:t>Individuals Gain Increased Independence</a:t>
          </a:r>
        </a:p>
      </dsp:txBody>
      <dsp:txXfrm>
        <a:off x="218343" y="2164"/>
        <a:ext cx="2290827" cy="1374496"/>
      </dsp:txXfrm>
    </dsp:sp>
    <dsp:sp modelId="{322AA0E2-0168-407F-AAC5-42F25F642ABF}">
      <dsp:nvSpPr>
        <dsp:cNvPr id="0" name=""/>
        <dsp:cNvSpPr/>
      </dsp:nvSpPr>
      <dsp:spPr>
        <a:xfrm>
          <a:off x="5325088" y="643692"/>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60061" y="686778"/>
        <a:ext cx="26344" cy="5268"/>
      </dsp:txXfrm>
    </dsp:sp>
    <dsp:sp modelId="{0AD1B8B6-7ADD-47BA-8AB3-2E56D6542AC0}">
      <dsp:nvSpPr>
        <dsp:cNvPr id="0" name=""/>
        <dsp:cNvSpPr/>
      </dsp:nvSpPr>
      <dsp:spPr>
        <a:xfrm>
          <a:off x="3036061" y="2164"/>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89000">
            <a:lnSpc>
              <a:spcPct val="90000"/>
            </a:lnSpc>
            <a:spcBef>
              <a:spcPct val="0"/>
            </a:spcBef>
            <a:spcAft>
              <a:spcPct val="35000"/>
            </a:spcAft>
            <a:buNone/>
          </a:pPr>
          <a:r>
            <a:rPr lang="en-US" sz="2000" kern="1200" dirty="0"/>
            <a:t>Less DSPs Needed</a:t>
          </a:r>
        </a:p>
      </dsp:txBody>
      <dsp:txXfrm>
        <a:off x="3036061" y="2164"/>
        <a:ext cx="2290827" cy="1374496"/>
      </dsp:txXfrm>
    </dsp:sp>
    <dsp:sp modelId="{4B60A34C-8031-415F-9C86-80B31792A4EB}">
      <dsp:nvSpPr>
        <dsp:cNvPr id="0" name=""/>
        <dsp:cNvSpPr/>
      </dsp:nvSpPr>
      <dsp:spPr>
        <a:xfrm>
          <a:off x="1363757" y="1374860"/>
          <a:ext cx="5635435" cy="496290"/>
        </a:xfrm>
        <a:custGeom>
          <a:avLst/>
          <a:gdLst/>
          <a:ahLst/>
          <a:cxnLst/>
          <a:rect l="0" t="0" r="0" b="0"/>
          <a:pathLst>
            <a:path>
              <a:moveTo>
                <a:pt x="5635435" y="0"/>
              </a:moveTo>
              <a:lnTo>
                <a:pt x="5635435" y="265245"/>
              </a:lnTo>
              <a:lnTo>
                <a:pt x="0" y="265245"/>
              </a:lnTo>
              <a:lnTo>
                <a:pt x="0" y="49629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9974" y="1620371"/>
        <a:ext cx="283000" cy="5268"/>
      </dsp:txXfrm>
    </dsp:sp>
    <dsp:sp modelId="{D0FA29CB-CE47-4B05-A605-6BE289877DD5}">
      <dsp:nvSpPr>
        <dsp:cNvPr id="0" name=""/>
        <dsp:cNvSpPr/>
      </dsp:nvSpPr>
      <dsp:spPr>
        <a:xfrm>
          <a:off x="5853779" y="2164"/>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89000">
            <a:lnSpc>
              <a:spcPct val="90000"/>
            </a:lnSpc>
            <a:spcBef>
              <a:spcPct val="0"/>
            </a:spcBef>
            <a:spcAft>
              <a:spcPct val="35000"/>
            </a:spcAft>
            <a:buNone/>
          </a:pPr>
          <a:r>
            <a:rPr lang="en-US" sz="2000" kern="1200" dirty="0"/>
            <a:t>Less Vacancies; Lower Recruitment &amp; OT Costs </a:t>
          </a:r>
        </a:p>
      </dsp:txBody>
      <dsp:txXfrm>
        <a:off x="5853779" y="2164"/>
        <a:ext cx="2290827" cy="1374496"/>
      </dsp:txXfrm>
    </dsp:sp>
    <dsp:sp modelId="{97840626-6FBE-434F-AA1E-9FD762588485}">
      <dsp:nvSpPr>
        <dsp:cNvPr id="0" name=""/>
        <dsp:cNvSpPr/>
      </dsp:nvSpPr>
      <dsp:spPr>
        <a:xfrm>
          <a:off x="2507370" y="2545079"/>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42343" y="2588165"/>
        <a:ext cx="26344" cy="5268"/>
      </dsp:txXfrm>
    </dsp:sp>
    <dsp:sp modelId="{433F0F2F-C5E2-4A09-A4FF-47E0A095FCA5}">
      <dsp:nvSpPr>
        <dsp:cNvPr id="0" name=""/>
        <dsp:cNvSpPr/>
      </dsp:nvSpPr>
      <dsp:spPr>
        <a:xfrm>
          <a:off x="218343" y="1903551"/>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89000">
            <a:lnSpc>
              <a:spcPct val="90000"/>
            </a:lnSpc>
            <a:spcBef>
              <a:spcPct val="0"/>
            </a:spcBef>
            <a:spcAft>
              <a:spcPct val="35000"/>
            </a:spcAft>
            <a:buNone/>
          </a:pPr>
          <a:r>
            <a:rPr lang="en-US" sz="2000" kern="1200" dirty="0"/>
            <a:t>DSPs Can Be Paid More</a:t>
          </a:r>
        </a:p>
      </dsp:txBody>
      <dsp:txXfrm>
        <a:off x="218343" y="1903551"/>
        <a:ext cx="2290827" cy="1374496"/>
      </dsp:txXfrm>
    </dsp:sp>
    <dsp:sp modelId="{074C7F60-1F41-48CB-82AF-928F4722D9E3}">
      <dsp:nvSpPr>
        <dsp:cNvPr id="0" name=""/>
        <dsp:cNvSpPr/>
      </dsp:nvSpPr>
      <dsp:spPr>
        <a:xfrm>
          <a:off x="5325088" y="2545079"/>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60061" y="2588165"/>
        <a:ext cx="26344" cy="5268"/>
      </dsp:txXfrm>
    </dsp:sp>
    <dsp:sp modelId="{752FDAC1-099B-4486-B116-BCA1CD7E21AC}">
      <dsp:nvSpPr>
        <dsp:cNvPr id="0" name=""/>
        <dsp:cNvSpPr/>
      </dsp:nvSpPr>
      <dsp:spPr>
        <a:xfrm>
          <a:off x="3036061" y="1903551"/>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89000">
            <a:lnSpc>
              <a:spcPct val="90000"/>
            </a:lnSpc>
            <a:spcBef>
              <a:spcPct val="0"/>
            </a:spcBef>
            <a:spcAft>
              <a:spcPct val="35000"/>
            </a:spcAft>
            <a:buNone/>
          </a:pPr>
          <a:r>
            <a:rPr lang="en-US" sz="2000" kern="1200" dirty="0"/>
            <a:t>DSPs Are Less Overworked</a:t>
          </a:r>
        </a:p>
      </dsp:txBody>
      <dsp:txXfrm>
        <a:off x="3036061" y="1903551"/>
        <a:ext cx="2290827" cy="1374496"/>
      </dsp:txXfrm>
    </dsp:sp>
    <dsp:sp modelId="{603DED7B-06C4-48E8-9ECD-E76DAA99AB94}">
      <dsp:nvSpPr>
        <dsp:cNvPr id="0" name=""/>
        <dsp:cNvSpPr/>
      </dsp:nvSpPr>
      <dsp:spPr>
        <a:xfrm>
          <a:off x="1363757" y="3276247"/>
          <a:ext cx="5635435" cy="496290"/>
        </a:xfrm>
        <a:custGeom>
          <a:avLst/>
          <a:gdLst/>
          <a:ahLst/>
          <a:cxnLst/>
          <a:rect l="0" t="0" r="0" b="0"/>
          <a:pathLst>
            <a:path>
              <a:moveTo>
                <a:pt x="5635435" y="0"/>
              </a:moveTo>
              <a:lnTo>
                <a:pt x="5635435" y="265245"/>
              </a:lnTo>
              <a:lnTo>
                <a:pt x="0" y="265245"/>
              </a:lnTo>
              <a:lnTo>
                <a:pt x="0" y="49629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9974" y="3521758"/>
        <a:ext cx="283000" cy="5268"/>
      </dsp:txXfrm>
    </dsp:sp>
    <dsp:sp modelId="{27FE31EA-3A22-4F2D-AD93-3EEF4C8BDC43}">
      <dsp:nvSpPr>
        <dsp:cNvPr id="0" name=""/>
        <dsp:cNvSpPr/>
      </dsp:nvSpPr>
      <dsp:spPr>
        <a:xfrm>
          <a:off x="5853779" y="1903551"/>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89000">
            <a:lnSpc>
              <a:spcPct val="90000"/>
            </a:lnSpc>
            <a:spcBef>
              <a:spcPct val="0"/>
            </a:spcBef>
            <a:spcAft>
              <a:spcPct val="35000"/>
            </a:spcAft>
            <a:buNone/>
          </a:pPr>
          <a:r>
            <a:rPr lang="en-US" sz="2000" kern="1200" dirty="0"/>
            <a:t>DSPs Less Likely to Leave</a:t>
          </a:r>
        </a:p>
      </dsp:txBody>
      <dsp:txXfrm>
        <a:off x="5853779" y="1903551"/>
        <a:ext cx="2290827" cy="1374496"/>
      </dsp:txXfrm>
    </dsp:sp>
    <dsp:sp modelId="{7933DE11-515A-4DB9-8FEF-5A63570D9F5F}">
      <dsp:nvSpPr>
        <dsp:cNvPr id="0" name=""/>
        <dsp:cNvSpPr/>
      </dsp:nvSpPr>
      <dsp:spPr>
        <a:xfrm>
          <a:off x="2507370" y="4446466"/>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42343" y="4489551"/>
        <a:ext cx="26344" cy="5268"/>
      </dsp:txXfrm>
    </dsp:sp>
    <dsp:sp modelId="{B6B2CCA9-151F-44DF-BA08-A380449C7AFF}">
      <dsp:nvSpPr>
        <dsp:cNvPr id="0" name=""/>
        <dsp:cNvSpPr/>
      </dsp:nvSpPr>
      <dsp:spPr>
        <a:xfrm>
          <a:off x="218343" y="3804938"/>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89000">
            <a:lnSpc>
              <a:spcPct val="90000"/>
            </a:lnSpc>
            <a:spcBef>
              <a:spcPct val="0"/>
            </a:spcBef>
            <a:spcAft>
              <a:spcPct val="35000"/>
            </a:spcAft>
            <a:buNone/>
          </a:pPr>
          <a:r>
            <a:rPr lang="en-US" sz="2000" kern="1200" dirty="0"/>
            <a:t>Agency Can Do More Selective Recruitment</a:t>
          </a:r>
        </a:p>
      </dsp:txBody>
      <dsp:txXfrm>
        <a:off x="218343" y="3804938"/>
        <a:ext cx="2290827" cy="1374496"/>
      </dsp:txXfrm>
    </dsp:sp>
    <dsp:sp modelId="{02C97313-0DB5-4794-B6A8-0575CC874A09}">
      <dsp:nvSpPr>
        <dsp:cNvPr id="0" name=""/>
        <dsp:cNvSpPr/>
      </dsp:nvSpPr>
      <dsp:spPr>
        <a:xfrm>
          <a:off x="5325088" y="4446466"/>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60061" y="4489551"/>
        <a:ext cx="26344" cy="5268"/>
      </dsp:txXfrm>
    </dsp:sp>
    <dsp:sp modelId="{11339D6D-4964-4484-AE0F-8D32F1A0940D}">
      <dsp:nvSpPr>
        <dsp:cNvPr id="0" name=""/>
        <dsp:cNvSpPr/>
      </dsp:nvSpPr>
      <dsp:spPr>
        <a:xfrm>
          <a:off x="3036061" y="3804938"/>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89000">
            <a:lnSpc>
              <a:spcPct val="90000"/>
            </a:lnSpc>
            <a:spcBef>
              <a:spcPct val="0"/>
            </a:spcBef>
            <a:spcAft>
              <a:spcPct val="35000"/>
            </a:spcAft>
            <a:buNone/>
          </a:pPr>
          <a:r>
            <a:rPr lang="en-US" sz="2000" kern="1200" dirty="0"/>
            <a:t>Increased DSP Longevity</a:t>
          </a:r>
        </a:p>
      </dsp:txBody>
      <dsp:txXfrm>
        <a:off x="3036061" y="3804938"/>
        <a:ext cx="2290827" cy="1374496"/>
      </dsp:txXfrm>
    </dsp:sp>
    <dsp:sp modelId="{CBF0FDA5-3E9F-4116-AEEA-FE087799851A}">
      <dsp:nvSpPr>
        <dsp:cNvPr id="0" name=""/>
        <dsp:cNvSpPr/>
      </dsp:nvSpPr>
      <dsp:spPr>
        <a:xfrm>
          <a:off x="5853779" y="3804938"/>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89000">
            <a:lnSpc>
              <a:spcPct val="90000"/>
            </a:lnSpc>
            <a:spcBef>
              <a:spcPct val="0"/>
            </a:spcBef>
            <a:spcAft>
              <a:spcPct val="35000"/>
            </a:spcAft>
            <a:buNone/>
          </a:pPr>
          <a:r>
            <a:rPr lang="en-US" sz="2000" kern="1200" dirty="0"/>
            <a:t>Independence is a Win for the Person and Provider</a:t>
          </a:r>
        </a:p>
      </dsp:txBody>
      <dsp:txXfrm>
        <a:off x="5853779" y="3804938"/>
        <a:ext cx="2290827" cy="1374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4C738-6AF1-4F9B-84C2-F64C107DD95F}">
      <dsp:nvSpPr>
        <dsp:cNvPr id="0" name=""/>
        <dsp:cNvSpPr/>
      </dsp:nvSpPr>
      <dsp:spPr>
        <a:xfrm>
          <a:off x="2507370" y="643692"/>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42343" y="686778"/>
        <a:ext cx="26344" cy="5268"/>
      </dsp:txXfrm>
    </dsp:sp>
    <dsp:sp modelId="{B45C0245-929D-459B-A3BA-2EA1C60DE5FD}">
      <dsp:nvSpPr>
        <dsp:cNvPr id="0" name=""/>
        <dsp:cNvSpPr/>
      </dsp:nvSpPr>
      <dsp:spPr>
        <a:xfrm>
          <a:off x="218343" y="2164"/>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00100">
            <a:lnSpc>
              <a:spcPct val="90000"/>
            </a:lnSpc>
            <a:spcBef>
              <a:spcPct val="0"/>
            </a:spcBef>
            <a:spcAft>
              <a:spcPct val="35000"/>
            </a:spcAft>
            <a:buNone/>
          </a:pPr>
          <a:r>
            <a:rPr lang="en-US" sz="1800" kern="1200" dirty="0"/>
            <a:t>Individuals Gain Increased Independence</a:t>
          </a:r>
        </a:p>
      </dsp:txBody>
      <dsp:txXfrm>
        <a:off x="218343" y="2164"/>
        <a:ext cx="2290827" cy="1374496"/>
      </dsp:txXfrm>
    </dsp:sp>
    <dsp:sp modelId="{322AA0E2-0168-407F-AAC5-42F25F642ABF}">
      <dsp:nvSpPr>
        <dsp:cNvPr id="0" name=""/>
        <dsp:cNvSpPr/>
      </dsp:nvSpPr>
      <dsp:spPr>
        <a:xfrm>
          <a:off x="5325088" y="643692"/>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60061" y="686778"/>
        <a:ext cx="26344" cy="5268"/>
      </dsp:txXfrm>
    </dsp:sp>
    <dsp:sp modelId="{0AD1B8B6-7ADD-47BA-8AB3-2E56D6542AC0}">
      <dsp:nvSpPr>
        <dsp:cNvPr id="0" name=""/>
        <dsp:cNvSpPr/>
      </dsp:nvSpPr>
      <dsp:spPr>
        <a:xfrm>
          <a:off x="3036061" y="2164"/>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00100">
            <a:lnSpc>
              <a:spcPct val="90000"/>
            </a:lnSpc>
            <a:spcBef>
              <a:spcPct val="0"/>
            </a:spcBef>
            <a:spcAft>
              <a:spcPct val="35000"/>
            </a:spcAft>
            <a:buNone/>
          </a:pPr>
          <a:r>
            <a:rPr lang="en-US" sz="1800" kern="1200" dirty="0"/>
            <a:t>Less Hours of Service Are Needed; </a:t>
          </a:r>
        </a:p>
        <a:p>
          <a:pPr marL="0" lvl="0" indent="0" algn="ctr" defTabSz="800100">
            <a:lnSpc>
              <a:spcPct val="90000"/>
            </a:lnSpc>
            <a:spcBef>
              <a:spcPct val="0"/>
            </a:spcBef>
            <a:spcAft>
              <a:spcPct val="35000"/>
            </a:spcAft>
            <a:buNone/>
          </a:pPr>
          <a:r>
            <a:rPr lang="en-US" sz="1800" kern="1200" dirty="0"/>
            <a:t>Less DSPs are Needed</a:t>
          </a:r>
        </a:p>
      </dsp:txBody>
      <dsp:txXfrm>
        <a:off x="3036061" y="2164"/>
        <a:ext cx="2290827" cy="1374496"/>
      </dsp:txXfrm>
    </dsp:sp>
    <dsp:sp modelId="{4B60A34C-8031-415F-9C86-80B31792A4EB}">
      <dsp:nvSpPr>
        <dsp:cNvPr id="0" name=""/>
        <dsp:cNvSpPr/>
      </dsp:nvSpPr>
      <dsp:spPr>
        <a:xfrm>
          <a:off x="1363757" y="1374860"/>
          <a:ext cx="5635435" cy="496290"/>
        </a:xfrm>
        <a:custGeom>
          <a:avLst/>
          <a:gdLst/>
          <a:ahLst/>
          <a:cxnLst/>
          <a:rect l="0" t="0" r="0" b="0"/>
          <a:pathLst>
            <a:path>
              <a:moveTo>
                <a:pt x="5635435" y="0"/>
              </a:moveTo>
              <a:lnTo>
                <a:pt x="5635435" y="265245"/>
              </a:lnTo>
              <a:lnTo>
                <a:pt x="0" y="265245"/>
              </a:lnTo>
              <a:lnTo>
                <a:pt x="0" y="49629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9974" y="1620371"/>
        <a:ext cx="283000" cy="5268"/>
      </dsp:txXfrm>
    </dsp:sp>
    <dsp:sp modelId="{D0FA29CB-CE47-4B05-A605-6BE289877DD5}">
      <dsp:nvSpPr>
        <dsp:cNvPr id="0" name=""/>
        <dsp:cNvSpPr/>
      </dsp:nvSpPr>
      <dsp:spPr>
        <a:xfrm>
          <a:off x="5853779" y="2164"/>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00100">
            <a:lnSpc>
              <a:spcPct val="90000"/>
            </a:lnSpc>
            <a:spcBef>
              <a:spcPct val="0"/>
            </a:spcBef>
            <a:spcAft>
              <a:spcPct val="35000"/>
            </a:spcAft>
            <a:buNone/>
          </a:pPr>
          <a:r>
            <a:rPr lang="en-US" sz="1800" kern="1200" dirty="0"/>
            <a:t>State Can Reinvest Savings into Higher Reimbursement Rates</a:t>
          </a:r>
        </a:p>
      </dsp:txBody>
      <dsp:txXfrm>
        <a:off x="5853779" y="2164"/>
        <a:ext cx="2290827" cy="1374496"/>
      </dsp:txXfrm>
    </dsp:sp>
    <dsp:sp modelId="{97840626-6FBE-434F-AA1E-9FD762588485}">
      <dsp:nvSpPr>
        <dsp:cNvPr id="0" name=""/>
        <dsp:cNvSpPr/>
      </dsp:nvSpPr>
      <dsp:spPr>
        <a:xfrm>
          <a:off x="2507370" y="2545079"/>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42343" y="2588165"/>
        <a:ext cx="26344" cy="5268"/>
      </dsp:txXfrm>
    </dsp:sp>
    <dsp:sp modelId="{433F0F2F-C5E2-4A09-A4FF-47E0A095FCA5}">
      <dsp:nvSpPr>
        <dsp:cNvPr id="0" name=""/>
        <dsp:cNvSpPr/>
      </dsp:nvSpPr>
      <dsp:spPr>
        <a:xfrm>
          <a:off x="218343" y="1903551"/>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00100">
            <a:lnSpc>
              <a:spcPct val="90000"/>
            </a:lnSpc>
            <a:spcBef>
              <a:spcPct val="0"/>
            </a:spcBef>
            <a:spcAft>
              <a:spcPct val="35000"/>
            </a:spcAft>
            <a:buNone/>
          </a:pPr>
          <a:r>
            <a:rPr lang="en-US" sz="1800" kern="1200" dirty="0"/>
            <a:t>DSPs Can Be Paid More</a:t>
          </a:r>
        </a:p>
      </dsp:txBody>
      <dsp:txXfrm>
        <a:off x="218343" y="1903551"/>
        <a:ext cx="2290827" cy="1374496"/>
      </dsp:txXfrm>
    </dsp:sp>
    <dsp:sp modelId="{074C7F60-1F41-48CB-82AF-928F4722D9E3}">
      <dsp:nvSpPr>
        <dsp:cNvPr id="0" name=""/>
        <dsp:cNvSpPr/>
      </dsp:nvSpPr>
      <dsp:spPr>
        <a:xfrm>
          <a:off x="5325088" y="2545079"/>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60061" y="2588165"/>
        <a:ext cx="26344" cy="5268"/>
      </dsp:txXfrm>
    </dsp:sp>
    <dsp:sp modelId="{752FDAC1-099B-4486-B116-BCA1CD7E21AC}">
      <dsp:nvSpPr>
        <dsp:cNvPr id="0" name=""/>
        <dsp:cNvSpPr/>
      </dsp:nvSpPr>
      <dsp:spPr>
        <a:xfrm>
          <a:off x="3036061" y="1903551"/>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00100">
            <a:lnSpc>
              <a:spcPct val="90000"/>
            </a:lnSpc>
            <a:spcBef>
              <a:spcPct val="0"/>
            </a:spcBef>
            <a:spcAft>
              <a:spcPct val="35000"/>
            </a:spcAft>
            <a:buNone/>
          </a:pPr>
          <a:r>
            <a:rPr lang="en-US" sz="1800" kern="1200" dirty="0"/>
            <a:t>Less Vacancies/Overtime so DSPs Are Less Overworked</a:t>
          </a:r>
        </a:p>
      </dsp:txBody>
      <dsp:txXfrm>
        <a:off x="3036061" y="1903551"/>
        <a:ext cx="2290827" cy="1374496"/>
      </dsp:txXfrm>
    </dsp:sp>
    <dsp:sp modelId="{603DED7B-06C4-48E8-9ECD-E76DAA99AB94}">
      <dsp:nvSpPr>
        <dsp:cNvPr id="0" name=""/>
        <dsp:cNvSpPr/>
      </dsp:nvSpPr>
      <dsp:spPr>
        <a:xfrm>
          <a:off x="1363757" y="3276247"/>
          <a:ext cx="5635435" cy="496290"/>
        </a:xfrm>
        <a:custGeom>
          <a:avLst/>
          <a:gdLst/>
          <a:ahLst/>
          <a:cxnLst/>
          <a:rect l="0" t="0" r="0" b="0"/>
          <a:pathLst>
            <a:path>
              <a:moveTo>
                <a:pt x="5635435" y="0"/>
              </a:moveTo>
              <a:lnTo>
                <a:pt x="5635435" y="265245"/>
              </a:lnTo>
              <a:lnTo>
                <a:pt x="0" y="265245"/>
              </a:lnTo>
              <a:lnTo>
                <a:pt x="0" y="49629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9974" y="3521758"/>
        <a:ext cx="283000" cy="5268"/>
      </dsp:txXfrm>
    </dsp:sp>
    <dsp:sp modelId="{27FE31EA-3A22-4F2D-AD93-3EEF4C8BDC43}">
      <dsp:nvSpPr>
        <dsp:cNvPr id="0" name=""/>
        <dsp:cNvSpPr/>
      </dsp:nvSpPr>
      <dsp:spPr>
        <a:xfrm>
          <a:off x="5853779" y="1903551"/>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00100">
            <a:lnSpc>
              <a:spcPct val="90000"/>
            </a:lnSpc>
            <a:spcBef>
              <a:spcPct val="0"/>
            </a:spcBef>
            <a:spcAft>
              <a:spcPct val="35000"/>
            </a:spcAft>
            <a:buNone/>
          </a:pPr>
          <a:r>
            <a:rPr lang="en-US" sz="1800" kern="1200" dirty="0"/>
            <a:t>DSPs Less Likely to Leave</a:t>
          </a:r>
        </a:p>
      </dsp:txBody>
      <dsp:txXfrm>
        <a:off x="5853779" y="1903551"/>
        <a:ext cx="2290827" cy="1374496"/>
      </dsp:txXfrm>
    </dsp:sp>
    <dsp:sp modelId="{7933DE11-515A-4DB9-8FEF-5A63570D9F5F}">
      <dsp:nvSpPr>
        <dsp:cNvPr id="0" name=""/>
        <dsp:cNvSpPr/>
      </dsp:nvSpPr>
      <dsp:spPr>
        <a:xfrm>
          <a:off x="2507370" y="4446466"/>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42343" y="4489551"/>
        <a:ext cx="26344" cy="5268"/>
      </dsp:txXfrm>
    </dsp:sp>
    <dsp:sp modelId="{B6B2CCA9-151F-44DF-BA08-A380449C7AFF}">
      <dsp:nvSpPr>
        <dsp:cNvPr id="0" name=""/>
        <dsp:cNvSpPr/>
      </dsp:nvSpPr>
      <dsp:spPr>
        <a:xfrm>
          <a:off x="218343" y="3804938"/>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00100">
            <a:lnSpc>
              <a:spcPct val="90000"/>
            </a:lnSpc>
            <a:spcBef>
              <a:spcPct val="0"/>
            </a:spcBef>
            <a:spcAft>
              <a:spcPct val="35000"/>
            </a:spcAft>
            <a:buNone/>
          </a:pPr>
          <a:r>
            <a:rPr lang="en-US" sz="1800" kern="1200" dirty="0"/>
            <a:t>Agency Can Do More Selective Recruitment</a:t>
          </a:r>
        </a:p>
      </dsp:txBody>
      <dsp:txXfrm>
        <a:off x="218343" y="3804938"/>
        <a:ext cx="2290827" cy="1374496"/>
      </dsp:txXfrm>
    </dsp:sp>
    <dsp:sp modelId="{02C97313-0DB5-4794-B6A8-0575CC874A09}">
      <dsp:nvSpPr>
        <dsp:cNvPr id="0" name=""/>
        <dsp:cNvSpPr/>
      </dsp:nvSpPr>
      <dsp:spPr>
        <a:xfrm>
          <a:off x="5325088" y="4446466"/>
          <a:ext cx="496290" cy="91440"/>
        </a:xfrm>
        <a:custGeom>
          <a:avLst/>
          <a:gdLst/>
          <a:ahLst/>
          <a:cxnLst/>
          <a:rect l="0" t="0" r="0" b="0"/>
          <a:pathLst>
            <a:path>
              <a:moveTo>
                <a:pt x="0" y="45720"/>
              </a:moveTo>
              <a:lnTo>
                <a:pt x="49629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60061" y="4489551"/>
        <a:ext cx="26344" cy="5268"/>
      </dsp:txXfrm>
    </dsp:sp>
    <dsp:sp modelId="{11339D6D-4964-4484-AE0F-8D32F1A0940D}">
      <dsp:nvSpPr>
        <dsp:cNvPr id="0" name=""/>
        <dsp:cNvSpPr/>
      </dsp:nvSpPr>
      <dsp:spPr>
        <a:xfrm>
          <a:off x="3036061" y="3804938"/>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00100">
            <a:lnSpc>
              <a:spcPct val="90000"/>
            </a:lnSpc>
            <a:spcBef>
              <a:spcPct val="0"/>
            </a:spcBef>
            <a:spcAft>
              <a:spcPct val="35000"/>
            </a:spcAft>
            <a:buNone/>
          </a:pPr>
          <a:r>
            <a:rPr lang="en-US" sz="1800" kern="1200" dirty="0"/>
            <a:t>Increased DSP Longevity</a:t>
          </a:r>
        </a:p>
      </dsp:txBody>
      <dsp:txXfrm>
        <a:off x="3036061" y="3804938"/>
        <a:ext cx="2290827" cy="1374496"/>
      </dsp:txXfrm>
    </dsp:sp>
    <dsp:sp modelId="{CBF0FDA5-3E9F-4116-AEEA-FE087799851A}">
      <dsp:nvSpPr>
        <dsp:cNvPr id="0" name=""/>
        <dsp:cNvSpPr/>
      </dsp:nvSpPr>
      <dsp:spPr>
        <a:xfrm>
          <a:off x="5853779" y="3804938"/>
          <a:ext cx="2290827" cy="13744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252" tIns="117829" rIns="112252" bIns="117829" numCol="1" spcCol="1270" anchor="ctr" anchorCtr="0">
          <a:noAutofit/>
        </a:bodyPr>
        <a:lstStyle/>
        <a:p>
          <a:pPr marL="0" lvl="0" indent="0" algn="ctr" defTabSz="800100">
            <a:lnSpc>
              <a:spcPct val="90000"/>
            </a:lnSpc>
            <a:spcBef>
              <a:spcPct val="0"/>
            </a:spcBef>
            <a:spcAft>
              <a:spcPct val="35000"/>
            </a:spcAft>
            <a:buNone/>
          </a:pPr>
          <a:r>
            <a:rPr lang="en-US" sz="1800" kern="1200" dirty="0"/>
            <a:t>Independence is a Win for the Person,  Provider &amp; Funder</a:t>
          </a:r>
        </a:p>
      </dsp:txBody>
      <dsp:txXfrm>
        <a:off x="5853779" y="3804938"/>
        <a:ext cx="2290827" cy="1374496"/>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E710A7-C41E-4110-B7E7-AF930BF28B52}" type="datetimeFigureOut">
              <a:rPr lang="en-US" smtClean="0"/>
              <a:t>11/9/2019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E05F56-503E-470D-8BC1-03FEF74EFAF4}" type="slidenum">
              <a:rPr lang="en-US" smtClean="0"/>
              <a:t>‹#›</a:t>
            </a:fld>
            <a:endParaRPr lang="en-US"/>
          </a:p>
        </p:txBody>
      </p:sp>
    </p:spTree>
    <p:extLst>
      <p:ext uri="{BB962C8B-B14F-4D97-AF65-F5344CB8AC3E}">
        <p14:creationId xmlns:p14="http://schemas.microsoft.com/office/powerpoint/2010/main" val="263440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interest.com/pin/397161260873607843/"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ekelsey.org/"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disabilityscoop.com/2019/11/01/google-invests-in-inclusive-housing/27394/"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leadcenter.org/resources/tool-manual/guided-group-discovery-resources-introduction-and-course-participant-workbook-and-facilitator-guide"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Approved Waiver – Appendix J Waiver Year #3 (Current Year)</a:t>
            </a:r>
          </a:p>
          <a:p>
            <a:endParaRPr lang="en-US" dirty="0"/>
          </a:p>
        </p:txBody>
      </p:sp>
      <p:sp>
        <p:nvSpPr>
          <p:cNvPr id="4" name="Slide Number Placeholder 3"/>
          <p:cNvSpPr>
            <a:spLocks noGrp="1"/>
          </p:cNvSpPr>
          <p:nvPr>
            <p:ph type="sldNum" sz="quarter" idx="5"/>
          </p:nvPr>
        </p:nvSpPr>
        <p:spPr/>
        <p:txBody>
          <a:bodyPr/>
          <a:lstStyle/>
          <a:p>
            <a:fld id="{5CE05F56-503E-470D-8BC1-03FEF74EFAF4}" type="slidenum">
              <a:rPr lang="en-US" smtClean="0"/>
              <a:t>11</a:t>
            </a:fld>
            <a:endParaRPr lang="en-US"/>
          </a:p>
        </p:txBody>
      </p:sp>
    </p:spTree>
    <p:extLst>
      <p:ext uri="{BB962C8B-B14F-4D97-AF65-F5344CB8AC3E}">
        <p14:creationId xmlns:p14="http://schemas.microsoft.com/office/powerpoint/2010/main" val="1920438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E05F56-503E-470D-8BC1-03FEF74EFA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2111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8F7DDD45-20AD-4368-91AD-4788293BC152}" type="slidenum">
              <a:rPr lang="en-US" altLang="en-US" smtClean="0"/>
              <a:pPr eaLnBrk="1" hangingPunct="1">
                <a:spcBef>
                  <a:spcPct val="0"/>
                </a:spcBef>
              </a:pPr>
              <a:t>39</a:t>
            </a:fld>
            <a:endParaRPr lang="en-US" altLang="en-US"/>
          </a:p>
        </p:txBody>
      </p:sp>
    </p:spTree>
    <p:extLst>
      <p:ext uri="{BB962C8B-B14F-4D97-AF65-F5344CB8AC3E}">
        <p14:creationId xmlns:p14="http://schemas.microsoft.com/office/powerpoint/2010/main" val="814045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E05F56-503E-470D-8BC1-03FEF74EFA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532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DCADC50-E0B8-40D5-A014-0AE0024804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A9B78E72-199D-4BE9-8510-90A64E69B9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Knoxville, TN</a:t>
            </a:r>
          </a:p>
        </p:txBody>
      </p:sp>
      <p:sp>
        <p:nvSpPr>
          <p:cNvPr id="49156" name="Slide Number Placeholder 3">
            <a:extLst>
              <a:ext uri="{FF2B5EF4-FFF2-40B4-BE49-F238E27FC236}">
                <a16:creationId xmlns:a16="http://schemas.microsoft.com/office/drawing/2014/main" id="{7618BDF1-9C97-4B4C-AA02-1C7DC01516A6}"/>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erpetua" panose="02020502060401020303" pitchFamily="18" charset="0"/>
                <a:cs typeface="Arial" panose="020B0604020202020204" pitchFamily="34" charset="0"/>
              </a:defRPr>
            </a:lvl1pPr>
            <a:lvl2pPr marL="742950" indent="-285750" eaLnBrk="0" hangingPunct="0">
              <a:defRPr>
                <a:solidFill>
                  <a:schemeClr val="tx1"/>
                </a:solidFill>
                <a:latin typeface="Perpetua" panose="02020502060401020303" pitchFamily="18" charset="0"/>
                <a:cs typeface="Arial" panose="020B0604020202020204" pitchFamily="34" charset="0"/>
              </a:defRPr>
            </a:lvl2pPr>
            <a:lvl3pPr marL="1143000" indent="-228600" eaLnBrk="0" hangingPunct="0">
              <a:defRPr>
                <a:solidFill>
                  <a:schemeClr val="tx1"/>
                </a:solidFill>
                <a:latin typeface="Perpetua" panose="02020502060401020303" pitchFamily="18" charset="0"/>
                <a:cs typeface="Arial" panose="020B0604020202020204" pitchFamily="34" charset="0"/>
              </a:defRPr>
            </a:lvl3pPr>
            <a:lvl4pPr marL="1600200" indent="-228600" eaLnBrk="0" hangingPunct="0">
              <a:defRPr>
                <a:solidFill>
                  <a:schemeClr val="tx1"/>
                </a:solidFill>
                <a:latin typeface="Perpetua" panose="02020502060401020303" pitchFamily="18" charset="0"/>
                <a:cs typeface="Arial" panose="020B0604020202020204" pitchFamily="34" charset="0"/>
              </a:defRPr>
            </a:lvl4pPr>
            <a:lvl5pPr marL="2057400" indent="-228600" eaLnBrk="0" hangingPunct="0">
              <a:defRPr>
                <a:solidFill>
                  <a:schemeClr val="tx1"/>
                </a:solidFill>
                <a:latin typeface="Perpetua" panose="02020502060401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3ED743-B32D-49B6-BBD6-C90FD0D44FD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6108696-08F1-4D1C-8074-F495F4BBE2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64DFDC53-C88B-4F00-AF86-716C5A2B40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Knoxville TN </a:t>
            </a:r>
          </a:p>
        </p:txBody>
      </p:sp>
      <p:sp>
        <p:nvSpPr>
          <p:cNvPr id="48132" name="Slide Number Placeholder 3">
            <a:extLst>
              <a:ext uri="{FF2B5EF4-FFF2-40B4-BE49-F238E27FC236}">
                <a16:creationId xmlns:a16="http://schemas.microsoft.com/office/drawing/2014/main" id="{E8806977-D550-4580-9A5D-7FFB9E9F01D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erpetua" panose="02020502060401020303" pitchFamily="18" charset="0"/>
                <a:cs typeface="Arial" panose="020B0604020202020204" pitchFamily="34" charset="0"/>
              </a:defRPr>
            </a:lvl1pPr>
            <a:lvl2pPr marL="742950" indent="-285750" eaLnBrk="0" hangingPunct="0">
              <a:defRPr>
                <a:solidFill>
                  <a:schemeClr val="tx1"/>
                </a:solidFill>
                <a:latin typeface="Perpetua" panose="02020502060401020303" pitchFamily="18" charset="0"/>
                <a:cs typeface="Arial" panose="020B0604020202020204" pitchFamily="34" charset="0"/>
              </a:defRPr>
            </a:lvl2pPr>
            <a:lvl3pPr marL="1143000" indent="-228600" eaLnBrk="0" hangingPunct="0">
              <a:defRPr>
                <a:solidFill>
                  <a:schemeClr val="tx1"/>
                </a:solidFill>
                <a:latin typeface="Perpetua" panose="02020502060401020303" pitchFamily="18" charset="0"/>
                <a:cs typeface="Arial" panose="020B0604020202020204" pitchFamily="34" charset="0"/>
              </a:defRPr>
            </a:lvl3pPr>
            <a:lvl4pPr marL="1600200" indent="-228600" eaLnBrk="0" hangingPunct="0">
              <a:defRPr>
                <a:solidFill>
                  <a:schemeClr val="tx1"/>
                </a:solidFill>
                <a:latin typeface="Perpetua" panose="02020502060401020303" pitchFamily="18" charset="0"/>
                <a:cs typeface="Arial" panose="020B0604020202020204" pitchFamily="34" charset="0"/>
              </a:defRPr>
            </a:lvl4pPr>
            <a:lvl5pPr marL="2057400" indent="-228600" eaLnBrk="0" hangingPunct="0">
              <a:defRPr>
                <a:solidFill>
                  <a:schemeClr val="tx1"/>
                </a:solidFill>
                <a:latin typeface="Perpetua" panose="02020502060401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565FA9-BB9F-4CF8-A478-2C15E4C4CB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Pinterest</a:t>
            </a:r>
          </a:p>
          <a:p>
            <a:r>
              <a:rPr lang="en-US" dirty="0"/>
              <a:t>Discover Ideas about Developmental Disabilities:  Community Mapping</a:t>
            </a:r>
          </a:p>
          <a:p>
            <a:r>
              <a:rPr lang="en-US" dirty="0">
                <a:hlinkClick r:id="rId3"/>
              </a:rPr>
              <a:t>https://www.pinterest.com/pin/397161260873607843/</a:t>
            </a:r>
            <a:endParaRPr lang="en-US" dirty="0"/>
          </a:p>
        </p:txBody>
      </p:sp>
      <p:sp>
        <p:nvSpPr>
          <p:cNvPr id="4" name="Slide Number Placeholder 3"/>
          <p:cNvSpPr>
            <a:spLocks noGrp="1"/>
          </p:cNvSpPr>
          <p:nvPr>
            <p:ph type="sldNum" sz="quarter" idx="5"/>
          </p:nvPr>
        </p:nvSpPr>
        <p:spPr/>
        <p:txBody>
          <a:bodyPr/>
          <a:lstStyle/>
          <a:p>
            <a:fld id="{5CE05F56-503E-470D-8BC1-03FEF74EFAF4}" type="slidenum">
              <a:rPr lang="en-US" smtClean="0"/>
              <a:t>47</a:t>
            </a:fld>
            <a:endParaRPr lang="en-US"/>
          </a:p>
        </p:txBody>
      </p:sp>
    </p:spTree>
    <p:extLst>
      <p:ext uri="{BB962C8B-B14F-4D97-AF65-F5344CB8AC3E}">
        <p14:creationId xmlns:p14="http://schemas.microsoft.com/office/powerpoint/2010/main" val="2024773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the group of people to choose from - for sharing staff to engage in community life – was everyone receiving supports in my neighborhood/hometown rather than just those people also supported by my provider agency?</a:t>
            </a:r>
          </a:p>
        </p:txBody>
      </p:sp>
      <p:sp>
        <p:nvSpPr>
          <p:cNvPr id="4" name="Slide Number Placeholder 3"/>
          <p:cNvSpPr>
            <a:spLocks noGrp="1"/>
          </p:cNvSpPr>
          <p:nvPr>
            <p:ph type="sldNum" sz="quarter" idx="5"/>
          </p:nvPr>
        </p:nvSpPr>
        <p:spPr/>
        <p:txBody>
          <a:bodyPr/>
          <a:lstStyle/>
          <a:p>
            <a:fld id="{5CE05F56-503E-470D-8BC1-03FEF74EFAF4}" type="slidenum">
              <a:rPr lang="en-US" smtClean="0"/>
              <a:t>48</a:t>
            </a:fld>
            <a:endParaRPr lang="en-US"/>
          </a:p>
        </p:txBody>
      </p:sp>
    </p:spTree>
    <p:extLst>
      <p:ext uri="{BB962C8B-B14F-4D97-AF65-F5344CB8AC3E}">
        <p14:creationId xmlns:p14="http://schemas.microsoft.com/office/powerpoint/2010/main" val="2341066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9D6E2-9F39-4C94-9C10-354E996457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899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Below and here is the article on </a:t>
            </a:r>
            <a:r>
              <a:rPr lang="en-US" sz="1200" u="sng" kern="1200" dirty="0">
                <a:solidFill>
                  <a:schemeClr val="tx1"/>
                </a:solidFill>
                <a:effectLst/>
                <a:latin typeface="+mn-lt"/>
                <a:ea typeface="+mn-ea"/>
                <a:cs typeface="+mn-cs"/>
                <a:hlinkClick r:id="rId3"/>
              </a:rPr>
              <a:t>The Kelsey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4"/>
              </a:rPr>
              <a:t>https://www.disabilityscoop.com/2019/11/01/google-invests-in-inclusive-housing/27394/</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CE05F56-503E-470D-8BC1-03FEF74EFAF4}" type="slidenum">
              <a:rPr lang="en-US" smtClean="0"/>
              <a:t>58</a:t>
            </a:fld>
            <a:endParaRPr lang="en-US"/>
          </a:p>
        </p:txBody>
      </p:sp>
    </p:spTree>
    <p:extLst>
      <p:ext uri="{BB962C8B-B14F-4D97-AF65-F5344CB8AC3E}">
        <p14:creationId xmlns:p14="http://schemas.microsoft.com/office/powerpoint/2010/main" val="1815689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NCI 2017-2018</a:t>
            </a:r>
          </a:p>
        </p:txBody>
      </p:sp>
      <p:sp>
        <p:nvSpPr>
          <p:cNvPr id="4" name="Slide Number Placeholder 3"/>
          <p:cNvSpPr>
            <a:spLocks noGrp="1"/>
          </p:cNvSpPr>
          <p:nvPr>
            <p:ph type="sldNum" sz="quarter" idx="5"/>
          </p:nvPr>
        </p:nvSpPr>
        <p:spPr/>
        <p:txBody>
          <a:bodyPr/>
          <a:lstStyle/>
          <a:p>
            <a:fld id="{5CE05F56-503E-470D-8BC1-03FEF74EFAF4}" type="slidenum">
              <a:rPr lang="en-US" smtClean="0"/>
              <a:t>63</a:t>
            </a:fld>
            <a:endParaRPr lang="en-US"/>
          </a:p>
        </p:txBody>
      </p:sp>
    </p:spTree>
    <p:extLst>
      <p:ext uri="{BB962C8B-B14F-4D97-AF65-F5344CB8AC3E}">
        <p14:creationId xmlns:p14="http://schemas.microsoft.com/office/powerpoint/2010/main" val="2625975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Waiver – Appendix J Waiver Year #3 (Current Year)</a:t>
            </a:r>
          </a:p>
        </p:txBody>
      </p:sp>
      <p:sp>
        <p:nvSpPr>
          <p:cNvPr id="4" name="Slide Number Placeholder 3"/>
          <p:cNvSpPr>
            <a:spLocks noGrp="1"/>
          </p:cNvSpPr>
          <p:nvPr>
            <p:ph type="sldNum" sz="quarter" idx="5"/>
          </p:nvPr>
        </p:nvSpPr>
        <p:spPr/>
        <p:txBody>
          <a:bodyPr/>
          <a:lstStyle/>
          <a:p>
            <a:fld id="{5CE05F56-503E-470D-8BC1-03FEF74EFAF4}" type="slidenum">
              <a:rPr lang="en-US" smtClean="0"/>
              <a:t>12</a:t>
            </a:fld>
            <a:endParaRPr lang="en-US"/>
          </a:p>
        </p:txBody>
      </p:sp>
    </p:spTree>
    <p:extLst>
      <p:ext uri="{BB962C8B-B14F-4D97-AF65-F5344CB8AC3E}">
        <p14:creationId xmlns:p14="http://schemas.microsoft.com/office/powerpoint/2010/main" val="794385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E05F56-503E-470D-8BC1-03FEF74EFAF4}" type="slidenum">
              <a:rPr lang="en-US" smtClean="0"/>
              <a:t>69</a:t>
            </a:fld>
            <a:endParaRPr lang="en-US"/>
          </a:p>
        </p:txBody>
      </p:sp>
    </p:spTree>
    <p:extLst>
      <p:ext uri="{BB962C8B-B14F-4D97-AF65-F5344CB8AC3E}">
        <p14:creationId xmlns:p14="http://schemas.microsoft.com/office/powerpoint/2010/main" val="1543313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http://www.leadcenter.org/resources/tool-manual/guided-group-discovery-resources-introduction-and-course-participant-workbook-and-facilitator-guide</a:t>
            </a:r>
            <a:endParaRPr lang="en-US" dirty="0"/>
          </a:p>
          <a:p>
            <a:endParaRPr lang="en-US" dirty="0"/>
          </a:p>
          <a:p>
            <a:r>
              <a:rPr lang="en-US" dirty="0"/>
              <a:t>Small group model of facilitated Discovery</a:t>
            </a:r>
          </a:p>
          <a:p>
            <a:pPr lvl="1"/>
            <a:r>
              <a:rPr lang="en-US" dirty="0"/>
              <a:t>Clarksville, TN American Job Center and ID Waiver Prevocational Provider Partnership</a:t>
            </a:r>
          </a:p>
          <a:p>
            <a:endParaRPr lang="en-US" dirty="0"/>
          </a:p>
        </p:txBody>
      </p:sp>
      <p:sp>
        <p:nvSpPr>
          <p:cNvPr id="4" name="Slide Number Placeholder 3"/>
          <p:cNvSpPr>
            <a:spLocks noGrp="1"/>
          </p:cNvSpPr>
          <p:nvPr>
            <p:ph type="sldNum" sz="quarter" idx="5"/>
          </p:nvPr>
        </p:nvSpPr>
        <p:spPr/>
        <p:txBody>
          <a:bodyPr/>
          <a:lstStyle/>
          <a:p>
            <a:fld id="{5CE05F56-503E-470D-8BC1-03FEF74EFAF4}" type="slidenum">
              <a:rPr lang="en-US" smtClean="0"/>
              <a:t>71</a:t>
            </a:fld>
            <a:endParaRPr lang="en-US"/>
          </a:p>
        </p:txBody>
      </p:sp>
    </p:spTree>
    <p:extLst>
      <p:ext uri="{BB962C8B-B14F-4D97-AF65-F5344CB8AC3E}">
        <p14:creationId xmlns:p14="http://schemas.microsoft.com/office/powerpoint/2010/main" val="3737151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E05F56-503E-470D-8BC1-03FEF74EFA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992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Frances</a:t>
            </a:r>
          </a:p>
        </p:txBody>
      </p:sp>
      <p:sp>
        <p:nvSpPr>
          <p:cNvPr id="4" name="Slide Number Placeholder 3"/>
          <p:cNvSpPr>
            <a:spLocks noGrp="1"/>
          </p:cNvSpPr>
          <p:nvPr>
            <p:ph type="sldNum" sz="quarter" idx="5"/>
          </p:nvPr>
        </p:nvSpPr>
        <p:spPr/>
        <p:txBody>
          <a:bodyPr/>
          <a:lstStyle/>
          <a:p>
            <a:fld id="{5CE05F56-503E-470D-8BC1-03FEF74EFAF4}" type="slidenum">
              <a:rPr lang="en-US" smtClean="0"/>
              <a:t>76</a:t>
            </a:fld>
            <a:endParaRPr lang="en-US"/>
          </a:p>
        </p:txBody>
      </p:sp>
    </p:spTree>
    <p:extLst>
      <p:ext uri="{BB962C8B-B14F-4D97-AF65-F5344CB8AC3E}">
        <p14:creationId xmlns:p14="http://schemas.microsoft.com/office/powerpoint/2010/main" val="1888594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Frances</a:t>
            </a:r>
          </a:p>
        </p:txBody>
      </p:sp>
      <p:sp>
        <p:nvSpPr>
          <p:cNvPr id="4" name="Slide Number Placeholder 3"/>
          <p:cNvSpPr>
            <a:spLocks noGrp="1"/>
          </p:cNvSpPr>
          <p:nvPr>
            <p:ph type="sldNum" sz="quarter" idx="5"/>
          </p:nvPr>
        </p:nvSpPr>
        <p:spPr/>
        <p:txBody>
          <a:bodyPr/>
          <a:lstStyle/>
          <a:p>
            <a:fld id="{5CE05F56-503E-470D-8BC1-03FEF74EFAF4}" type="slidenum">
              <a:rPr lang="en-US" smtClean="0"/>
              <a:t>78</a:t>
            </a:fld>
            <a:endParaRPr lang="en-US"/>
          </a:p>
        </p:txBody>
      </p:sp>
    </p:spTree>
    <p:extLst>
      <p:ext uri="{BB962C8B-B14F-4D97-AF65-F5344CB8AC3E}">
        <p14:creationId xmlns:p14="http://schemas.microsoft.com/office/powerpoint/2010/main" val="885488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Frances</a:t>
            </a:r>
          </a:p>
        </p:txBody>
      </p:sp>
      <p:sp>
        <p:nvSpPr>
          <p:cNvPr id="4" name="Slide Number Placeholder 3"/>
          <p:cNvSpPr>
            <a:spLocks noGrp="1"/>
          </p:cNvSpPr>
          <p:nvPr>
            <p:ph type="sldNum" sz="quarter" idx="5"/>
          </p:nvPr>
        </p:nvSpPr>
        <p:spPr/>
        <p:txBody>
          <a:bodyPr/>
          <a:lstStyle/>
          <a:p>
            <a:fld id="{5CE05F56-503E-470D-8BC1-03FEF74EFAF4}" type="slidenum">
              <a:rPr lang="en-US" smtClean="0"/>
              <a:t>79</a:t>
            </a:fld>
            <a:endParaRPr lang="en-US"/>
          </a:p>
        </p:txBody>
      </p:sp>
    </p:spTree>
    <p:extLst>
      <p:ext uri="{BB962C8B-B14F-4D97-AF65-F5344CB8AC3E}">
        <p14:creationId xmlns:p14="http://schemas.microsoft.com/office/powerpoint/2010/main" val="2709891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Chapter 12 of Life Skills for Secondary Students with Intellectual Disability  © 2017  Sage Publications</a:t>
            </a:r>
          </a:p>
          <a:p>
            <a:r>
              <a:rPr lang="en-US" dirty="0"/>
              <a:t>Baumgart, et. al. (1982)</a:t>
            </a:r>
          </a:p>
          <a:p>
            <a:r>
              <a:rPr lang="en-US" dirty="0" err="1"/>
              <a:t>Wehmeyer</a:t>
            </a:r>
            <a:r>
              <a:rPr lang="en-US" dirty="0"/>
              <a:t> (2007 and </a:t>
            </a:r>
            <a:r>
              <a:rPr lang="en-US" dirty="0" err="1"/>
              <a:t>Wehmeyer</a:t>
            </a:r>
            <a:r>
              <a:rPr lang="en-US" dirty="0"/>
              <a:t> and Schwartz (1998)</a:t>
            </a:r>
          </a:p>
        </p:txBody>
      </p:sp>
      <p:sp>
        <p:nvSpPr>
          <p:cNvPr id="4" name="Slide Number Placeholder 3"/>
          <p:cNvSpPr>
            <a:spLocks noGrp="1"/>
          </p:cNvSpPr>
          <p:nvPr>
            <p:ph type="sldNum" sz="quarter" idx="5"/>
          </p:nvPr>
        </p:nvSpPr>
        <p:spPr/>
        <p:txBody>
          <a:bodyPr/>
          <a:lstStyle/>
          <a:p>
            <a:fld id="{5CE05F56-503E-470D-8BC1-03FEF74EFAF4}" type="slidenum">
              <a:rPr lang="en-US" smtClean="0"/>
              <a:t>82</a:t>
            </a:fld>
            <a:endParaRPr lang="en-US"/>
          </a:p>
        </p:txBody>
      </p:sp>
    </p:spTree>
    <p:extLst>
      <p:ext uri="{BB962C8B-B14F-4D97-AF65-F5344CB8AC3E}">
        <p14:creationId xmlns:p14="http://schemas.microsoft.com/office/powerpoint/2010/main" val="2000620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Videos to View:  Length 2:18 + 2:40 + 2.55</a:t>
            </a:r>
          </a:p>
        </p:txBody>
      </p:sp>
      <p:sp>
        <p:nvSpPr>
          <p:cNvPr id="4" name="Slide Number Placeholder 3"/>
          <p:cNvSpPr>
            <a:spLocks noGrp="1"/>
          </p:cNvSpPr>
          <p:nvPr>
            <p:ph type="sldNum" sz="quarter" idx="5"/>
          </p:nvPr>
        </p:nvSpPr>
        <p:spPr/>
        <p:txBody>
          <a:bodyPr/>
          <a:lstStyle/>
          <a:p>
            <a:fld id="{5CE05F56-503E-470D-8BC1-03FEF74EFAF4}" type="slidenum">
              <a:rPr lang="en-US" smtClean="0"/>
              <a:t>83</a:t>
            </a:fld>
            <a:endParaRPr lang="en-US"/>
          </a:p>
        </p:txBody>
      </p:sp>
    </p:spTree>
    <p:extLst>
      <p:ext uri="{BB962C8B-B14F-4D97-AF65-F5344CB8AC3E}">
        <p14:creationId xmlns:p14="http://schemas.microsoft.com/office/powerpoint/2010/main" val="2748507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right-size the supports people need and work to increase/maximize their independence (through natural supports, use of technology, peer-to-peer supports) we will need to provide less hours of service. The result is that providers will not need to recruit/retain so many DSPs (which reduces the negative impact of the workforce crisis on the provider).</a:t>
            </a:r>
          </a:p>
          <a:p>
            <a:endParaRPr lang="en-US" dirty="0"/>
          </a:p>
          <a:p>
            <a:r>
              <a:rPr lang="en-US" dirty="0"/>
              <a:t>Right now, providers may minimize need for DSPs primarily by providing services that congregate people.  The HCBS Settings Rule drives toward more community-based and individualized services so new strategies for minimizing the need for DSPs need to be developed.</a:t>
            </a:r>
          </a:p>
        </p:txBody>
      </p:sp>
      <p:sp>
        <p:nvSpPr>
          <p:cNvPr id="4" name="Slide Number Placeholder 3"/>
          <p:cNvSpPr>
            <a:spLocks noGrp="1"/>
          </p:cNvSpPr>
          <p:nvPr>
            <p:ph type="sldNum" sz="quarter" idx="5"/>
          </p:nvPr>
        </p:nvSpPr>
        <p:spPr/>
        <p:txBody>
          <a:bodyPr/>
          <a:lstStyle/>
          <a:p>
            <a:fld id="{7D3570D2-3ABF-45EC-A3DF-B83B0FA3A44B}" type="slidenum">
              <a:rPr lang="en-US" smtClean="0"/>
              <a:t>90</a:t>
            </a:fld>
            <a:endParaRPr lang="en-US"/>
          </a:p>
        </p:txBody>
      </p:sp>
    </p:spTree>
    <p:extLst>
      <p:ext uri="{BB962C8B-B14F-4D97-AF65-F5344CB8AC3E}">
        <p14:creationId xmlns:p14="http://schemas.microsoft.com/office/powerpoint/2010/main" val="3144657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right-size the supports people need and work to increase/maximize their independence (through natural supports, use of technology, peer-to-peer supports) we will need to provide less hours of service.  The system can then afford to pay providers more for the hours of service they do provide, and the result is that providers will not need to recruit/retain so many DSPs (which reduces the negative impact of the workforce crisis on the provider).</a:t>
            </a:r>
          </a:p>
          <a:p>
            <a:endParaRPr lang="en-US" dirty="0"/>
          </a:p>
          <a:p>
            <a:r>
              <a:rPr lang="en-US" dirty="0"/>
              <a:t>Right now, providers may minimize need for DSPS primarily by preferring to provide services that congregate people.  Not consistent with policy goals of integration/inclusion, individualization of supports, etc. </a:t>
            </a:r>
          </a:p>
        </p:txBody>
      </p:sp>
      <p:sp>
        <p:nvSpPr>
          <p:cNvPr id="4" name="Slide Number Placeholder 3"/>
          <p:cNvSpPr>
            <a:spLocks noGrp="1"/>
          </p:cNvSpPr>
          <p:nvPr>
            <p:ph type="sldNum" sz="quarter" idx="5"/>
          </p:nvPr>
        </p:nvSpPr>
        <p:spPr/>
        <p:txBody>
          <a:bodyPr/>
          <a:lstStyle/>
          <a:p>
            <a:fld id="{7D3570D2-3ABF-45EC-A3DF-B83B0FA3A44B}" type="slidenum">
              <a:rPr lang="en-US" smtClean="0"/>
              <a:t>91</a:t>
            </a:fld>
            <a:endParaRPr lang="en-US"/>
          </a:p>
        </p:txBody>
      </p:sp>
    </p:spTree>
    <p:extLst>
      <p:ext uri="{BB962C8B-B14F-4D97-AF65-F5344CB8AC3E}">
        <p14:creationId xmlns:p14="http://schemas.microsoft.com/office/powerpoint/2010/main" val="228944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Waivers – Appendix J Waiver Year #3 (Current Year)</a:t>
            </a:r>
          </a:p>
        </p:txBody>
      </p:sp>
      <p:sp>
        <p:nvSpPr>
          <p:cNvPr id="4" name="Slide Number Placeholder 3"/>
          <p:cNvSpPr>
            <a:spLocks noGrp="1"/>
          </p:cNvSpPr>
          <p:nvPr>
            <p:ph type="sldNum" sz="quarter" idx="5"/>
          </p:nvPr>
        </p:nvSpPr>
        <p:spPr/>
        <p:txBody>
          <a:bodyPr/>
          <a:lstStyle/>
          <a:p>
            <a:fld id="{5CE05F56-503E-470D-8BC1-03FEF74EFAF4}" type="slidenum">
              <a:rPr lang="en-US" smtClean="0"/>
              <a:t>13</a:t>
            </a:fld>
            <a:endParaRPr lang="en-US"/>
          </a:p>
        </p:txBody>
      </p:sp>
    </p:spTree>
    <p:extLst>
      <p:ext uri="{BB962C8B-B14F-4D97-AF65-F5344CB8AC3E}">
        <p14:creationId xmlns:p14="http://schemas.microsoft.com/office/powerpoint/2010/main" val="989869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work in community or at home.</a:t>
            </a:r>
          </a:p>
        </p:txBody>
      </p:sp>
      <p:sp>
        <p:nvSpPr>
          <p:cNvPr id="4" name="Slide Number Placeholder 3"/>
          <p:cNvSpPr>
            <a:spLocks noGrp="1"/>
          </p:cNvSpPr>
          <p:nvPr>
            <p:ph type="sldNum" sz="quarter" idx="5"/>
          </p:nvPr>
        </p:nvSpPr>
        <p:spPr/>
        <p:txBody>
          <a:bodyPr/>
          <a:lstStyle/>
          <a:p>
            <a:fld id="{5CE05F56-503E-470D-8BC1-03FEF74EFAF4}" type="slidenum">
              <a:rPr lang="en-US" smtClean="0"/>
              <a:t>92</a:t>
            </a:fld>
            <a:endParaRPr lang="en-US"/>
          </a:p>
        </p:txBody>
      </p:sp>
    </p:spTree>
    <p:extLst>
      <p:ext uri="{BB962C8B-B14F-4D97-AF65-F5344CB8AC3E}">
        <p14:creationId xmlns:p14="http://schemas.microsoft.com/office/powerpoint/2010/main" val="325327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E05F56-503E-470D-8BC1-03FEF74EFAF4}" type="slidenum">
              <a:rPr lang="en-US" smtClean="0"/>
              <a:t>14</a:t>
            </a:fld>
            <a:endParaRPr lang="en-US"/>
          </a:p>
        </p:txBody>
      </p:sp>
    </p:spTree>
    <p:extLst>
      <p:ext uri="{BB962C8B-B14F-4D97-AF65-F5344CB8AC3E}">
        <p14:creationId xmlns:p14="http://schemas.microsoft.com/office/powerpoint/2010/main" val="575160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B9D6E2-9F39-4C94-9C10-354E99645762}" type="slidenum">
              <a:rPr lang="en-US" smtClean="0"/>
              <a:t>16</a:t>
            </a:fld>
            <a:endParaRPr lang="en-US"/>
          </a:p>
        </p:txBody>
      </p:sp>
    </p:spTree>
    <p:extLst>
      <p:ext uri="{BB962C8B-B14F-4D97-AF65-F5344CB8AC3E}">
        <p14:creationId xmlns:p14="http://schemas.microsoft.com/office/powerpoint/2010/main" val="2466133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E05F56-503E-470D-8BC1-03FEF74EFAF4}" type="slidenum">
              <a:rPr lang="en-US" smtClean="0"/>
              <a:t>20</a:t>
            </a:fld>
            <a:endParaRPr lang="en-US"/>
          </a:p>
        </p:txBody>
      </p:sp>
    </p:spTree>
    <p:extLst>
      <p:ext uri="{BB962C8B-B14F-4D97-AF65-F5344CB8AC3E}">
        <p14:creationId xmlns:p14="http://schemas.microsoft.com/office/powerpoint/2010/main" val="680084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2000 Scottish Learning Disability (IDD) Policy Strategy called “The Same As You?”</a:t>
            </a:r>
          </a:p>
          <a:p>
            <a:endParaRPr lang="en-US" dirty="0"/>
          </a:p>
        </p:txBody>
      </p:sp>
      <p:sp>
        <p:nvSpPr>
          <p:cNvPr id="4" name="Slide Number Placeholder 3"/>
          <p:cNvSpPr>
            <a:spLocks noGrp="1"/>
          </p:cNvSpPr>
          <p:nvPr>
            <p:ph type="sldNum" sz="quarter" idx="5"/>
          </p:nvPr>
        </p:nvSpPr>
        <p:spPr/>
        <p:txBody>
          <a:bodyPr/>
          <a:lstStyle/>
          <a:p>
            <a:fld id="{5CE05F56-503E-470D-8BC1-03FEF74EFAF4}" type="slidenum">
              <a:rPr lang="en-US" smtClean="0"/>
              <a:t>21</a:t>
            </a:fld>
            <a:endParaRPr lang="en-US"/>
          </a:p>
        </p:txBody>
      </p:sp>
    </p:spTree>
    <p:extLst>
      <p:ext uri="{BB962C8B-B14F-4D97-AF65-F5344CB8AC3E}">
        <p14:creationId xmlns:p14="http://schemas.microsoft.com/office/powerpoint/2010/main" val="952231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2019 Guidance</a:t>
            </a:r>
          </a:p>
        </p:txBody>
      </p:sp>
      <p:sp>
        <p:nvSpPr>
          <p:cNvPr id="4" name="Slide Number Placeholder 3"/>
          <p:cNvSpPr>
            <a:spLocks noGrp="1"/>
          </p:cNvSpPr>
          <p:nvPr>
            <p:ph type="sldNum" sz="quarter" idx="5"/>
          </p:nvPr>
        </p:nvSpPr>
        <p:spPr/>
        <p:txBody>
          <a:bodyPr/>
          <a:lstStyle/>
          <a:p>
            <a:fld id="{5CE05F56-503E-470D-8BC1-03FEF74EFAF4}" type="slidenum">
              <a:rPr lang="en-US" smtClean="0"/>
              <a:t>22</a:t>
            </a:fld>
            <a:endParaRPr lang="en-US"/>
          </a:p>
        </p:txBody>
      </p:sp>
    </p:spTree>
    <p:extLst>
      <p:ext uri="{BB962C8B-B14F-4D97-AF65-F5344CB8AC3E}">
        <p14:creationId xmlns:p14="http://schemas.microsoft.com/office/powerpoint/2010/main" val="2641996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Colleen </a:t>
            </a:r>
            <a:r>
              <a:rPr lang="en-US" dirty="0" err="1"/>
              <a:t>Garuder</a:t>
            </a:r>
            <a:endParaRPr lang="en-US" dirty="0"/>
          </a:p>
        </p:txBody>
      </p:sp>
      <p:sp>
        <p:nvSpPr>
          <p:cNvPr id="4" name="Slide Number Placeholder 3"/>
          <p:cNvSpPr>
            <a:spLocks noGrp="1"/>
          </p:cNvSpPr>
          <p:nvPr>
            <p:ph type="sldNum" sz="quarter" idx="5"/>
          </p:nvPr>
        </p:nvSpPr>
        <p:spPr/>
        <p:txBody>
          <a:bodyPr/>
          <a:lstStyle/>
          <a:p>
            <a:fld id="{5CE05F56-503E-470D-8BC1-03FEF74EFAF4}" type="slidenum">
              <a:rPr lang="en-US" smtClean="0"/>
              <a:t>33</a:t>
            </a:fld>
            <a:endParaRPr lang="en-US"/>
          </a:p>
        </p:txBody>
      </p:sp>
    </p:spTree>
    <p:extLst>
      <p:ext uri="{BB962C8B-B14F-4D97-AF65-F5344CB8AC3E}">
        <p14:creationId xmlns:p14="http://schemas.microsoft.com/office/powerpoint/2010/main" val="4030106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92B38E-21EA-4EA4-AD2A-0B461F30AE9D}"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82A67-A45C-460F-80FE-777796A849B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92B38E-21EA-4EA4-AD2A-0B461F30AE9D}"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82A67-A45C-460F-80FE-777796A849B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392B38E-21EA-4EA4-AD2A-0B461F30AE9D}"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82A67-A45C-460F-80FE-777796A849BD}"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0599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0842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2232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7226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724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9952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5658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0549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92B38E-21EA-4EA4-AD2A-0B461F30AE9D}"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82A67-A45C-460F-80FE-777796A849BD}"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0933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6641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67647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6621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53949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7001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8647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2243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DAA1F1-B51E-4CB6-A39D-084393BD587F}"/>
              </a:ext>
            </a:extLst>
          </p:cNvPr>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5" name="Rounded Rectangle 10">
            <a:extLst>
              <a:ext uri="{FF2B5EF4-FFF2-40B4-BE49-F238E27FC236}">
                <a16:creationId xmlns:a16="http://schemas.microsoft.com/office/drawing/2014/main" id="{90F09537-03A8-40A9-B6F3-78656462C257}"/>
              </a:ext>
            </a:extLst>
          </p:cNvPr>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a:extLst>
              <a:ext uri="{FF2B5EF4-FFF2-40B4-BE49-F238E27FC236}">
                <a16:creationId xmlns:a16="http://schemas.microsoft.com/office/drawing/2014/main" id="{49CB8D26-666E-4AA7-AF7A-DF4271724068}"/>
              </a:ext>
            </a:extLst>
          </p:cNvPr>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id="{7EB986E3-F584-48E9-8D66-1F8F5817451A}"/>
              </a:ext>
            </a:extLst>
          </p:cNvPr>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a:extLst>
              <a:ext uri="{FF2B5EF4-FFF2-40B4-BE49-F238E27FC236}">
                <a16:creationId xmlns:a16="http://schemas.microsoft.com/office/drawing/2014/main" id="{D61D0994-766C-451A-BE85-593E9F22B8FB}"/>
              </a:ext>
            </a:extLst>
          </p:cNvPr>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9BDF1FF3-67D2-40A3-BAE4-DA0CEB6E9C33}"/>
              </a:ext>
            </a:extLst>
          </p:cNvPr>
          <p:cNvSpPr>
            <a:spLocks noGrp="1"/>
          </p:cNvSpPr>
          <p:nvPr>
            <p:ph type="dt" sz="half" idx="10"/>
          </p:nvPr>
        </p:nvSpPr>
        <p:spPr/>
        <p:txBody>
          <a:bodyPr/>
          <a:lstStyle>
            <a:lvl1pPr>
              <a:defRPr/>
            </a:lvl1pPr>
          </a:lstStyle>
          <a:p>
            <a:pPr>
              <a:defRPr/>
            </a:pPr>
            <a:fld id="{CAC189DD-BD89-4C60-BD60-B08868599999}" type="datetimeFigureOut">
              <a:rPr lang="en-US"/>
              <a:pPr>
                <a:defRPr/>
              </a:pPr>
              <a:t>11/9/2019</a:t>
            </a:fld>
            <a:endParaRPr lang="en-US" dirty="0"/>
          </a:p>
        </p:txBody>
      </p:sp>
      <p:sp>
        <p:nvSpPr>
          <p:cNvPr id="12" name="Footer Placeholder 16">
            <a:extLst>
              <a:ext uri="{FF2B5EF4-FFF2-40B4-BE49-F238E27FC236}">
                <a16:creationId xmlns:a16="http://schemas.microsoft.com/office/drawing/2014/main" id="{8CFB73E8-4EA4-4DC0-BB50-59B4608B6A35}"/>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28">
            <a:extLst>
              <a:ext uri="{FF2B5EF4-FFF2-40B4-BE49-F238E27FC236}">
                <a16:creationId xmlns:a16="http://schemas.microsoft.com/office/drawing/2014/main" id="{883C94B6-84FE-482E-A408-4A3A7A4D6895}"/>
              </a:ext>
            </a:extLst>
          </p:cNvPr>
          <p:cNvSpPr>
            <a:spLocks noGrp="1"/>
          </p:cNvSpPr>
          <p:nvPr>
            <p:ph type="sldNum" sz="quarter" idx="12"/>
          </p:nvPr>
        </p:nvSpPr>
        <p:spPr/>
        <p:txBody>
          <a:bodyPr/>
          <a:lstStyle>
            <a:lvl1pPr>
              <a:defRPr/>
            </a:lvl1pPr>
          </a:lstStyle>
          <a:p>
            <a:fld id="{473BD7E9-15EF-4F1E-BE5A-D23146246F04}" type="slidenum">
              <a:rPr lang="en-US" altLang="en-US"/>
              <a:pPr/>
              <a:t>‹#›</a:t>
            </a:fld>
            <a:endParaRPr lang="en-US" altLang="en-US"/>
          </a:p>
        </p:txBody>
      </p:sp>
    </p:spTree>
    <p:extLst>
      <p:ext uri="{BB962C8B-B14F-4D97-AF65-F5344CB8AC3E}">
        <p14:creationId xmlns:p14="http://schemas.microsoft.com/office/powerpoint/2010/main" val="51770972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914400" y="14478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BD37B554-A1AD-4468-88FE-D56A9217E262}"/>
              </a:ext>
            </a:extLst>
          </p:cNvPr>
          <p:cNvSpPr>
            <a:spLocks noGrp="1"/>
          </p:cNvSpPr>
          <p:nvPr>
            <p:ph type="dt" sz="half" idx="10"/>
          </p:nvPr>
        </p:nvSpPr>
        <p:spPr/>
        <p:txBody>
          <a:bodyPr/>
          <a:lstStyle>
            <a:lvl1pPr>
              <a:defRPr/>
            </a:lvl1pPr>
          </a:lstStyle>
          <a:p>
            <a:pPr>
              <a:defRPr/>
            </a:pPr>
            <a:fld id="{4DD35088-77C1-4B09-9269-A27259DFA5E5}" type="datetimeFigureOut">
              <a:rPr lang="en-US"/>
              <a:pPr>
                <a:defRPr/>
              </a:pPr>
              <a:t>11/9/2019</a:t>
            </a:fld>
            <a:endParaRPr lang="en-US" dirty="0"/>
          </a:p>
        </p:txBody>
      </p:sp>
      <p:sp>
        <p:nvSpPr>
          <p:cNvPr id="5" name="Footer Placeholder 2">
            <a:extLst>
              <a:ext uri="{FF2B5EF4-FFF2-40B4-BE49-F238E27FC236}">
                <a16:creationId xmlns:a16="http://schemas.microsoft.com/office/drawing/2014/main" id="{87632EC2-1C69-4D02-B018-5639F7B74A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2092884-AF31-4F22-BEE4-0B1941E7C89E}"/>
              </a:ext>
            </a:extLst>
          </p:cNvPr>
          <p:cNvSpPr>
            <a:spLocks noGrp="1"/>
          </p:cNvSpPr>
          <p:nvPr>
            <p:ph type="sldNum" sz="quarter" idx="12"/>
          </p:nvPr>
        </p:nvSpPr>
        <p:spPr/>
        <p:txBody>
          <a:bodyPr/>
          <a:lstStyle>
            <a:lvl1pPr>
              <a:defRPr/>
            </a:lvl1pPr>
          </a:lstStyle>
          <a:p>
            <a:fld id="{9CD0EC38-22B8-4F38-B9B3-CFDD4E25E81D}" type="slidenum">
              <a:rPr lang="en-US" altLang="en-US"/>
              <a:pPr/>
              <a:t>‹#›</a:t>
            </a:fld>
            <a:endParaRPr lang="en-US" altLang="en-US"/>
          </a:p>
        </p:txBody>
      </p:sp>
    </p:spTree>
    <p:extLst>
      <p:ext uri="{BB962C8B-B14F-4D97-AF65-F5344CB8AC3E}">
        <p14:creationId xmlns:p14="http://schemas.microsoft.com/office/powerpoint/2010/main" val="3419875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92B38E-21EA-4EA4-AD2A-0B461F30AE9D}"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82A67-A45C-460F-80FE-777796A849BD}"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735AC7-D8E9-4CE5-B975-89B6237739A0}"/>
              </a:ext>
            </a:extLst>
          </p:cNvPr>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5" name="Rounded Rectangle 10">
            <a:extLst>
              <a:ext uri="{FF2B5EF4-FFF2-40B4-BE49-F238E27FC236}">
                <a16:creationId xmlns:a16="http://schemas.microsoft.com/office/drawing/2014/main" id="{0A8210BC-434B-46E4-A328-0CEDF3A6AF50}"/>
              </a:ext>
            </a:extLst>
          </p:cNvPr>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a:extLst>
              <a:ext uri="{FF2B5EF4-FFF2-40B4-BE49-F238E27FC236}">
                <a16:creationId xmlns:a16="http://schemas.microsoft.com/office/drawing/2014/main" id="{57DFA2BC-F2ED-481B-BF5C-8309D48A6389}"/>
              </a:ext>
            </a:extLst>
          </p:cNvPr>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id="{88C62ADC-F59E-41FA-978D-668E5667A231}"/>
              </a:ext>
            </a:extLst>
          </p:cNvPr>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a:extLst>
              <a:ext uri="{FF2B5EF4-FFF2-40B4-BE49-F238E27FC236}">
                <a16:creationId xmlns:a16="http://schemas.microsoft.com/office/drawing/2014/main" id="{D571D2B8-A22A-48A7-A27A-1C4932EAE0E9}"/>
              </a:ext>
            </a:extLst>
          </p:cNvPr>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a:t>Click to edit Master title style</a:t>
            </a:r>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9" name="Date Placeholder 3">
            <a:extLst>
              <a:ext uri="{FF2B5EF4-FFF2-40B4-BE49-F238E27FC236}">
                <a16:creationId xmlns:a16="http://schemas.microsoft.com/office/drawing/2014/main" id="{8C062F70-B9C3-47A2-8176-4CD3CF6F171F}"/>
              </a:ext>
            </a:extLst>
          </p:cNvPr>
          <p:cNvSpPr>
            <a:spLocks noGrp="1"/>
          </p:cNvSpPr>
          <p:nvPr>
            <p:ph type="dt" sz="half" idx="10"/>
          </p:nvPr>
        </p:nvSpPr>
        <p:spPr/>
        <p:txBody>
          <a:bodyPr/>
          <a:lstStyle>
            <a:lvl1pPr>
              <a:defRPr/>
            </a:lvl1pPr>
          </a:lstStyle>
          <a:p>
            <a:pPr>
              <a:defRPr/>
            </a:pPr>
            <a:fld id="{B11ACE5D-8438-4819-A6D9-A68D054816C3}" type="datetimeFigureOut">
              <a:rPr lang="en-US"/>
              <a:pPr>
                <a:defRPr/>
              </a:pPr>
              <a:t>11/9/2019</a:t>
            </a:fld>
            <a:endParaRPr lang="en-US" dirty="0"/>
          </a:p>
        </p:txBody>
      </p:sp>
      <p:sp>
        <p:nvSpPr>
          <p:cNvPr id="10" name="Footer Placeholder 4">
            <a:extLst>
              <a:ext uri="{FF2B5EF4-FFF2-40B4-BE49-F238E27FC236}">
                <a16:creationId xmlns:a16="http://schemas.microsoft.com/office/drawing/2014/main" id="{7997346B-E178-4F76-95A1-01BAE334D0AB}"/>
              </a:ext>
            </a:extLst>
          </p:cNvPr>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2210A012-DE74-477E-94C4-7643CE3D16D9}"/>
              </a:ext>
            </a:extLst>
          </p:cNvPr>
          <p:cNvSpPr>
            <a:spLocks noGrp="1"/>
          </p:cNvSpPr>
          <p:nvPr>
            <p:ph type="sldNum" sz="quarter" idx="12"/>
          </p:nvPr>
        </p:nvSpPr>
        <p:spPr>
          <a:xfrm>
            <a:off x="146050" y="6208713"/>
            <a:ext cx="457200" cy="457200"/>
          </a:xfrm>
        </p:spPr>
        <p:txBody>
          <a:bodyPr/>
          <a:lstStyle>
            <a:lvl1pPr>
              <a:defRPr/>
            </a:lvl1pPr>
          </a:lstStyle>
          <a:p>
            <a:fld id="{4D8DAC8C-5C24-407B-993A-6047B4B8E248}" type="slidenum">
              <a:rPr lang="en-US" altLang="en-US"/>
              <a:pPr/>
              <a:t>‹#›</a:t>
            </a:fld>
            <a:endParaRPr lang="en-US" altLang="en-US"/>
          </a:p>
        </p:txBody>
      </p:sp>
    </p:spTree>
    <p:extLst>
      <p:ext uri="{BB962C8B-B14F-4D97-AF65-F5344CB8AC3E}">
        <p14:creationId xmlns:p14="http://schemas.microsoft.com/office/powerpoint/2010/main" val="405460416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91440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93395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1F027CCD-470A-4C1C-9246-075212B24811}"/>
              </a:ext>
            </a:extLst>
          </p:cNvPr>
          <p:cNvSpPr>
            <a:spLocks noGrp="1"/>
          </p:cNvSpPr>
          <p:nvPr>
            <p:ph type="dt" sz="half" idx="10"/>
          </p:nvPr>
        </p:nvSpPr>
        <p:spPr/>
        <p:txBody>
          <a:bodyPr/>
          <a:lstStyle>
            <a:lvl1pPr>
              <a:defRPr/>
            </a:lvl1pPr>
          </a:lstStyle>
          <a:p>
            <a:pPr>
              <a:defRPr/>
            </a:pPr>
            <a:fld id="{676985BE-50BE-4222-B4A9-1F1518DEF892}" type="datetimeFigureOut">
              <a:rPr lang="en-US"/>
              <a:pPr>
                <a:defRPr/>
              </a:pPr>
              <a:t>11/9/2019</a:t>
            </a:fld>
            <a:endParaRPr lang="en-US" dirty="0"/>
          </a:p>
        </p:txBody>
      </p:sp>
      <p:sp>
        <p:nvSpPr>
          <p:cNvPr id="6" name="Footer Placeholder 2">
            <a:extLst>
              <a:ext uri="{FF2B5EF4-FFF2-40B4-BE49-F238E27FC236}">
                <a16:creationId xmlns:a16="http://schemas.microsoft.com/office/drawing/2014/main" id="{4A3C9F60-4689-4A0B-AF86-25F3A6B594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E3884E3B-AC28-4AAF-9A64-B63ACE8F2E9F}"/>
              </a:ext>
            </a:extLst>
          </p:cNvPr>
          <p:cNvSpPr>
            <a:spLocks noGrp="1"/>
          </p:cNvSpPr>
          <p:nvPr>
            <p:ph type="sldNum" sz="quarter" idx="12"/>
          </p:nvPr>
        </p:nvSpPr>
        <p:spPr/>
        <p:txBody>
          <a:bodyPr/>
          <a:lstStyle>
            <a:lvl1pPr>
              <a:defRPr/>
            </a:lvl1pPr>
          </a:lstStyle>
          <a:p>
            <a:fld id="{B4E2B2D2-6EE8-48BD-A83F-4F1F9BBECB9C}" type="slidenum">
              <a:rPr lang="en-US" altLang="en-US"/>
              <a:pPr/>
              <a:t>‹#›</a:t>
            </a:fld>
            <a:endParaRPr lang="en-US" altLang="en-US"/>
          </a:p>
        </p:txBody>
      </p:sp>
    </p:spTree>
    <p:extLst>
      <p:ext uri="{BB962C8B-B14F-4D97-AF65-F5344CB8AC3E}">
        <p14:creationId xmlns:p14="http://schemas.microsoft.com/office/powerpoint/2010/main" val="4197697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49530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B791A955-C4F9-4226-B8C3-5829EA3080E8}"/>
              </a:ext>
            </a:extLst>
          </p:cNvPr>
          <p:cNvSpPr>
            <a:spLocks noGrp="1"/>
          </p:cNvSpPr>
          <p:nvPr>
            <p:ph type="dt" sz="half" idx="10"/>
          </p:nvPr>
        </p:nvSpPr>
        <p:spPr/>
        <p:txBody>
          <a:bodyPr/>
          <a:lstStyle>
            <a:lvl1pPr>
              <a:defRPr/>
            </a:lvl1pPr>
          </a:lstStyle>
          <a:p>
            <a:pPr>
              <a:defRPr/>
            </a:pPr>
            <a:fld id="{A4AEC97E-2650-4FCB-9321-0C2C538C73AF}" type="datetimeFigureOut">
              <a:rPr lang="en-US"/>
              <a:pPr>
                <a:defRPr/>
              </a:pPr>
              <a:t>11/9/2019</a:t>
            </a:fld>
            <a:endParaRPr lang="en-US" dirty="0"/>
          </a:p>
        </p:txBody>
      </p:sp>
      <p:sp>
        <p:nvSpPr>
          <p:cNvPr id="8" name="Footer Placeholder 2">
            <a:extLst>
              <a:ext uri="{FF2B5EF4-FFF2-40B4-BE49-F238E27FC236}">
                <a16:creationId xmlns:a16="http://schemas.microsoft.com/office/drawing/2014/main" id="{635C5F30-4081-4E7D-9932-941201A5C7E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B015724F-ED33-42A5-BF70-F72EF8D82018}"/>
              </a:ext>
            </a:extLst>
          </p:cNvPr>
          <p:cNvSpPr>
            <a:spLocks noGrp="1"/>
          </p:cNvSpPr>
          <p:nvPr>
            <p:ph type="sldNum" sz="quarter" idx="12"/>
          </p:nvPr>
        </p:nvSpPr>
        <p:spPr/>
        <p:txBody>
          <a:bodyPr/>
          <a:lstStyle>
            <a:lvl1pPr>
              <a:defRPr/>
            </a:lvl1pPr>
          </a:lstStyle>
          <a:p>
            <a:fld id="{78703B0B-C6F2-49F4-AEDE-720192E01951}" type="slidenum">
              <a:rPr lang="en-US" altLang="en-US"/>
              <a:pPr/>
              <a:t>‹#›</a:t>
            </a:fld>
            <a:endParaRPr lang="en-US" altLang="en-US"/>
          </a:p>
        </p:txBody>
      </p:sp>
    </p:spTree>
    <p:extLst>
      <p:ext uri="{BB962C8B-B14F-4D97-AF65-F5344CB8AC3E}">
        <p14:creationId xmlns:p14="http://schemas.microsoft.com/office/powerpoint/2010/main" val="1216540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2F687A28-4C18-4C6B-8732-576E7F7D7165}"/>
              </a:ext>
            </a:extLst>
          </p:cNvPr>
          <p:cNvSpPr>
            <a:spLocks noGrp="1"/>
          </p:cNvSpPr>
          <p:nvPr>
            <p:ph type="dt" sz="half" idx="10"/>
          </p:nvPr>
        </p:nvSpPr>
        <p:spPr/>
        <p:txBody>
          <a:bodyPr/>
          <a:lstStyle>
            <a:lvl1pPr>
              <a:defRPr/>
            </a:lvl1pPr>
          </a:lstStyle>
          <a:p>
            <a:pPr>
              <a:defRPr/>
            </a:pPr>
            <a:fld id="{151ED2BB-402F-4068-B6CA-5D36F03C21B7}" type="datetimeFigureOut">
              <a:rPr lang="en-US"/>
              <a:pPr>
                <a:defRPr/>
              </a:pPr>
              <a:t>11/9/2019</a:t>
            </a:fld>
            <a:endParaRPr lang="en-US" dirty="0"/>
          </a:p>
        </p:txBody>
      </p:sp>
      <p:sp>
        <p:nvSpPr>
          <p:cNvPr id="4" name="Footer Placeholder 2">
            <a:extLst>
              <a:ext uri="{FF2B5EF4-FFF2-40B4-BE49-F238E27FC236}">
                <a16:creationId xmlns:a16="http://schemas.microsoft.com/office/drawing/2014/main" id="{7650BBFF-78BE-4ADD-9C3F-94A50E774F9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9A69EA05-8432-41BC-B1CC-84E878DBF633}"/>
              </a:ext>
            </a:extLst>
          </p:cNvPr>
          <p:cNvSpPr>
            <a:spLocks noGrp="1"/>
          </p:cNvSpPr>
          <p:nvPr>
            <p:ph type="sldNum" sz="quarter" idx="12"/>
          </p:nvPr>
        </p:nvSpPr>
        <p:spPr/>
        <p:txBody>
          <a:bodyPr/>
          <a:lstStyle>
            <a:lvl1pPr>
              <a:defRPr/>
            </a:lvl1pPr>
          </a:lstStyle>
          <a:p>
            <a:fld id="{4922985D-AEEE-4815-A843-271560CDA422}" type="slidenum">
              <a:rPr lang="en-US" altLang="en-US"/>
              <a:pPr/>
              <a:t>‹#›</a:t>
            </a:fld>
            <a:endParaRPr lang="en-US" altLang="en-US"/>
          </a:p>
        </p:txBody>
      </p:sp>
    </p:spTree>
    <p:extLst>
      <p:ext uri="{BB962C8B-B14F-4D97-AF65-F5344CB8AC3E}">
        <p14:creationId xmlns:p14="http://schemas.microsoft.com/office/powerpoint/2010/main" val="1801366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01E66A5B-45B8-4BDA-B1CA-E7F67BC8E2AA}"/>
              </a:ext>
            </a:extLst>
          </p:cNvPr>
          <p:cNvSpPr>
            <a:spLocks noGrp="1"/>
          </p:cNvSpPr>
          <p:nvPr>
            <p:ph type="dt" sz="half" idx="10"/>
          </p:nvPr>
        </p:nvSpPr>
        <p:spPr/>
        <p:txBody>
          <a:bodyPr/>
          <a:lstStyle>
            <a:lvl1pPr>
              <a:defRPr/>
            </a:lvl1pPr>
          </a:lstStyle>
          <a:p>
            <a:pPr>
              <a:defRPr/>
            </a:pPr>
            <a:fld id="{64B8638D-3E96-481B-A0EF-A5024CA8BE5B}" type="datetimeFigureOut">
              <a:rPr lang="en-US"/>
              <a:pPr>
                <a:defRPr/>
              </a:pPr>
              <a:t>11/9/2019</a:t>
            </a:fld>
            <a:endParaRPr lang="en-US" dirty="0"/>
          </a:p>
        </p:txBody>
      </p:sp>
      <p:sp>
        <p:nvSpPr>
          <p:cNvPr id="3" name="Footer Placeholder 2">
            <a:extLst>
              <a:ext uri="{FF2B5EF4-FFF2-40B4-BE49-F238E27FC236}">
                <a16:creationId xmlns:a16="http://schemas.microsoft.com/office/drawing/2014/main" id="{C3EA26AF-32C1-4D4B-9907-E13CA7904B7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6874DB40-5ADE-488D-80A0-4D9554F971FD}"/>
              </a:ext>
            </a:extLst>
          </p:cNvPr>
          <p:cNvSpPr>
            <a:spLocks noGrp="1"/>
          </p:cNvSpPr>
          <p:nvPr>
            <p:ph type="sldNum" sz="quarter" idx="12"/>
          </p:nvPr>
        </p:nvSpPr>
        <p:spPr/>
        <p:txBody>
          <a:bodyPr/>
          <a:lstStyle>
            <a:lvl1pPr>
              <a:defRPr/>
            </a:lvl1pPr>
          </a:lstStyle>
          <a:p>
            <a:fld id="{704AD679-1C61-476E-938C-BA872AAF6CEA}" type="slidenum">
              <a:rPr lang="en-US" altLang="en-US"/>
              <a:pPr/>
              <a:t>‹#›</a:t>
            </a:fld>
            <a:endParaRPr lang="en-US" altLang="en-US"/>
          </a:p>
        </p:txBody>
      </p:sp>
    </p:spTree>
    <p:extLst>
      <p:ext uri="{BB962C8B-B14F-4D97-AF65-F5344CB8AC3E}">
        <p14:creationId xmlns:p14="http://schemas.microsoft.com/office/powerpoint/2010/main" val="1983748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5E9F59-011D-45C3-80EF-5906F5CFD013}"/>
              </a:ext>
            </a:extLst>
          </p:cNvPr>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6" name="Rounded Rectangle 10">
            <a:extLst>
              <a:ext uri="{FF2B5EF4-FFF2-40B4-BE49-F238E27FC236}">
                <a16:creationId xmlns:a16="http://schemas.microsoft.com/office/drawing/2014/main" id="{2D953574-9A91-4053-90DD-AD609E3C07D4}"/>
              </a:ext>
            </a:extLst>
          </p:cNvPr>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15A29078-06F2-4A12-96DF-E47570AC3DA4}"/>
              </a:ext>
            </a:extLst>
          </p:cNvPr>
          <p:cNvSpPr>
            <a:spLocks noGrp="1"/>
          </p:cNvSpPr>
          <p:nvPr>
            <p:ph type="dt" sz="half" idx="10"/>
          </p:nvPr>
        </p:nvSpPr>
        <p:spPr/>
        <p:txBody>
          <a:bodyPr/>
          <a:lstStyle>
            <a:lvl1pPr>
              <a:defRPr/>
            </a:lvl1pPr>
          </a:lstStyle>
          <a:p>
            <a:pPr>
              <a:defRPr/>
            </a:pPr>
            <a:fld id="{610B79B9-4FB9-489B-8189-5380B0F74004}" type="datetimeFigureOut">
              <a:rPr lang="en-US"/>
              <a:pPr>
                <a:defRPr/>
              </a:pPr>
              <a:t>11/9/2019</a:t>
            </a:fld>
            <a:endParaRPr lang="en-US" dirty="0"/>
          </a:p>
        </p:txBody>
      </p:sp>
      <p:sp>
        <p:nvSpPr>
          <p:cNvPr id="8" name="Footer Placeholder 5">
            <a:extLst>
              <a:ext uri="{FF2B5EF4-FFF2-40B4-BE49-F238E27FC236}">
                <a16:creationId xmlns:a16="http://schemas.microsoft.com/office/drawing/2014/main" id="{A0588B13-4037-4117-9EEE-9668D71FE69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0AB7F028-2CD8-4A08-9D47-A1AA681A9442}"/>
              </a:ext>
            </a:extLst>
          </p:cNvPr>
          <p:cNvSpPr>
            <a:spLocks noGrp="1"/>
          </p:cNvSpPr>
          <p:nvPr>
            <p:ph type="sldNum" sz="quarter" idx="12"/>
          </p:nvPr>
        </p:nvSpPr>
        <p:spPr/>
        <p:txBody>
          <a:bodyPr/>
          <a:lstStyle>
            <a:lvl1pPr>
              <a:defRPr/>
            </a:lvl1pPr>
          </a:lstStyle>
          <a:p>
            <a:fld id="{1AB20675-C94F-4E7B-A5DB-335D908E6614}" type="slidenum">
              <a:rPr lang="en-US" altLang="en-US"/>
              <a:pPr/>
              <a:t>‹#›</a:t>
            </a:fld>
            <a:endParaRPr lang="en-US" altLang="en-US"/>
          </a:p>
        </p:txBody>
      </p:sp>
    </p:spTree>
    <p:extLst>
      <p:ext uri="{BB962C8B-B14F-4D97-AF65-F5344CB8AC3E}">
        <p14:creationId xmlns:p14="http://schemas.microsoft.com/office/powerpoint/2010/main" val="1003813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8BD635-9E97-4FEC-9A11-08CF15198AD2}"/>
              </a:ext>
            </a:extLst>
          </p:cNvPr>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a:extLst>
              <a:ext uri="{FF2B5EF4-FFF2-40B4-BE49-F238E27FC236}">
                <a16:creationId xmlns:a16="http://schemas.microsoft.com/office/drawing/2014/main" id="{A7E40F0F-356C-487F-A40C-3B7515A0F6AB}"/>
              </a:ext>
            </a:extLst>
          </p:cNvPr>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id="{09694A90-DB06-4D2E-88CD-84AB95AF7649}"/>
              </a:ext>
            </a:extLst>
          </p:cNvPr>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dirty="0"/>
              <a:t>Click icon to add picture</a:t>
            </a:r>
          </a:p>
        </p:txBody>
      </p:sp>
      <p:sp>
        <p:nvSpPr>
          <p:cNvPr id="8" name="Date Placeholder 4">
            <a:extLst>
              <a:ext uri="{FF2B5EF4-FFF2-40B4-BE49-F238E27FC236}">
                <a16:creationId xmlns:a16="http://schemas.microsoft.com/office/drawing/2014/main" id="{07610BC0-B6C1-45C3-924E-372372A5D2A7}"/>
              </a:ext>
            </a:extLst>
          </p:cNvPr>
          <p:cNvSpPr>
            <a:spLocks noGrp="1"/>
          </p:cNvSpPr>
          <p:nvPr>
            <p:ph type="dt" sz="half" idx="10"/>
          </p:nvPr>
        </p:nvSpPr>
        <p:spPr/>
        <p:txBody>
          <a:bodyPr/>
          <a:lstStyle>
            <a:lvl1pPr>
              <a:defRPr/>
            </a:lvl1pPr>
          </a:lstStyle>
          <a:p>
            <a:pPr>
              <a:defRPr/>
            </a:pPr>
            <a:fld id="{8DB2F052-02F9-4D40-90F7-F5FAA968528C}" type="datetimeFigureOut">
              <a:rPr lang="en-US"/>
              <a:pPr>
                <a:defRPr/>
              </a:pPr>
              <a:t>11/9/2019</a:t>
            </a:fld>
            <a:endParaRPr lang="en-US" dirty="0"/>
          </a:p>
        </p:txBody>
      </p:sp>
      <p:sp>
        <p:nvSpPr>
          <p:cNvPr id="9" name="Footer Placeholder 5">
            <a:extLst>
              <a:ext uri="{FF2B5EF4-FFF2-40B4-BE49-F238E27FC236}">
                <a16:creationId xmlns:a16="http://schemas.microsoft.com/office/drawing/2014/main" id="{23874EB2-B3F6-402E-957F-5E2800FC9615}"/>
              </a:ext>
            </a:extLst>
          </p:cNvPr>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DFC97358-BA9D-4A8B-BFC2-0AC96502FFFE}"/>
              </a:ext>
            </a:extLst>
          </p:cNvPr>
          <p:cNvSpPr>
            <a:spLocks noGrp="1"/>
          </p:cNvSpPr>
          <p:nvPr>
            <p:ph type="sldNum" sz="quarter" idx="12"/>
          </p:nvPr>
        </p:nvSpPr>
        <p:spPr>
          <a:xfrm>
            <a:off x="146050" y="6208713"/>
            <a:ext cx="457200" cy="457200"/>
          </a:xfrm>
        </p:spPr>
        <p:txBody>
          <a:bodyPr/>
          <a:lstStyle>
            <a:lvl1pPr>
              <a:defRPr/>
            </a:lvl1pPr>
          </a:lstStyle>
          <a:p>
            <a:fld id="{320BC37C-AA30-4FDD-91D8-5F9A5B1A6D0E}" type="slidenum">
              <a:rPr lang="en-US" altLang="en-US"/>
              <a:pPr/>
              <a:t>‹#›</a:t>
            </a:fld>
            <a:endParaRPr lang="en-US" altLang="en-US"/>
          </a:p>
        </p:txBody>
      </p:sp>
    </p:spTree>
    <p:extLst>
      <p:ext uri="{BB962C8B-B14F-4D97-AF65-F5344CB8AC3E}">
        <p14:creationId xmlns:p14="http://schemas.microsoft.com/office/powerpoint/2010/main" val="1722161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DEA8F84-341E-4FBC-A8C2-35B8960F66F7}"/>
              </a:ext>
            </a:extLst>
          </p:cNvPr>
          <p:cNvSpPr>
            <a:spLocks noGrp="1"/>
          </p:cNvSpPr>
          <p:nvPr>
            <p:ph type="dt" sz="half" idx="10"/>
          </p:nvPr>
        </p:nvSpPr>
        <p:spPr/>
        <p:txBody>
          <a:bodyPr/>
          <a:lstStyle>
            <a:lvl1pPr>
              <a:defRPr/>
            </a:lvl1pPr>
          </a:lstStyle>
          <a:p>
            <a:pPr>
              <a:defRPr/>
            </a:pPr>
            <a:fld id="{6B4DC7E4-4359-4C94-8E80-34297A60F327}" type="datetimeFigureOut">
              <a:rPr lang="en-US"/>
              <a:pPr>
                <a:defRPr/>
              </a:pPr>
              <a:t>11/9/2019</a:t>
            </a:fld>
            <a:endParaRPr lang="en-US" dirty="0"/>
          </a:p>
        </p:txBody>
      </p:sp>
      <p:sp>
        <p:nvSpPr>
          <p:cNvPr id="5" name="Footer Placeholder 2">
            <a:extLst>
              <a:ext uri="{FF2B5EF4-FFF2-40B4-BE49-F238E27FC236}">
                <a16:creationId xmlns:a16="http://schemas.microsoft.com/office/drawing/2014/main" id="{E7A6BE94-6CC3-43A1-B95F-CE7CA0AC6B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3AFEC96A-9301-4B9E-8816-514622364A89}"/>
              </a:ext>
            </a:extLst>
          </p:cNvPr>
          <p:cNvSpPr>
            <a:spLocks noGrp="1"/>
          </p:cNvSpPr>
          <p:nvPr>
            <p:ph type="sldNum" sz="quarter" idx="12"/>
          </p:nvPr>
        </p:nvSpPr>
        <p:spPr/>
        <p:txBody>
          <a:bodyPr/>
          <a:lstStyle>
            <a:lvl1pPr>
              <a:defRPr/>
            </a:lvl1pPr>
          </a:lstStyle>
          <a:p>
            <a:fld id="{F6831DE1-06FC-45AD-B846-BA27AD7BF822}" type="slidenum">
              <a:rPr lang="en-US" altLang="en-US"/>
              <a:pPr/>
              <a:t>‹#›</a:t>
            </a:fld>
            <a:endParaRPr lang="en-US" altLang="en-US"/>
          </a:p>
        </p:txBody>
      </p:sp>
    </p:spTree>
    <p:extLst>
      <p:ext uri="{BB962C8B-B14F-4D97-AF65-F5344CB8AC3E}">
        <p14:creationId xmlns:p14="http://schemas.microsoft.com/office/powerpoint/2010/main" val="1776031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97BDB26F-3AC8-447F-90D7-BC4F8AA46901}"/>
              </a:ext>
            </a:extLst>
          </p:cNvPr>
          <p:cNvSpPr>
            <a:spLocks noGrp="1"/>
          </p:cNvSpPr>
          <p:nvPr>
            <p:ph type="dt" sz="half" idx="10"/>
          </p:nvPr>
        </p:nvSpPr>
        <p:spPr/>
        <p:txBody>
          <a:bodyPr/>
          <a:lstStyle>
            <a:lvl1pPr>
              <a:defRPr/>
            </a:lvl1pPr>
          </a:lstStyle>
          <a:p>
            <a:pPr>
              <a:defRPr/>
            </a:pPr>
            <a:fld id="{9CE09BE2-33E8-4166-B033-33FA0E951189}" type="datetimeFigureOut">
              <a:rPr lang="en-US"/>
              <a:pPr>
                <a:defRPr/>
              </a:pPr>
              <a:t>11/9/2019</a:t>
            </a:fld>
            <a:endParaRPr lang="en-US" dirty="0"/>
          </a:p>
        </p:txBody>
      </p:sp>
      <p:sp>
        <p:nvSpPr>
          <p:cNvPr id="5" name="Footer Placeholder 2">
            <a:extLst>
              <a:ext uri="{FF2B5EF4-FFF2-40B4-BE49-F238E27FC236}">
                <a16:creationId xmlns:a16="http://schemas.microsoft.com/office/drawing/2014/main" id="{E50AC95D-9DEE-4BDA-8F27-5A5FAF0CB2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6E03474-7276-4B45-9F68-FBEB2701815A}"/>
              </a:ext>
            </a:extLst>
          </p:cNvPr>
          <p:cNvSpPr>
            <a:spLocks noGrp="1"/>
          </p:cNvSpPr>
          <p:nvPr>
            <p:ph type="sldNum" sz="quarter" idx="12"/>
          </p:nvPr>
        </p:nvSpPr>
        <p:spPr/>
        <p:txBody>
          <a:bodyPr/>
          <a:lstStyle>
            <a:lvl1pPr>
              <a:defRPr/>
            </a:lvl1pPr>
          </a:lstStyle>
          <a:p>
            <a:fld id="{0D8A59F3-9E36-47E7-93D0-6716038DF9D1}" type="slidenum">
              <a:rPr lang="en-US" altLang="en-US"/>
              <a:pPr/>
              <a:t>‹#›</a:t>
            </a:fld>
            <a:endParaRPr lang="en-US" altLang="en-US"/>
          </a:p>
        </p:txBody>
      </p:sp>
    </p:spTree>
    <p:extLst>
      <p:ext uri="{BB962C8B-B14F-4D97-AF65-F5344CB8AC3E}">
        <p14:creationId xmlns:p14="http://schemas.microsoft.com/office/powerpoint/2010/main" val="16905376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4CCED7D-1699-4717-92CB-77EDB03F0180}" type="datetimeFigureOut">
              <a:rPr lang="en-US" smtClean="0"/>
              <a:t>11/9/2019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731737F-4545-48E5-B55D-24E87A6E4F83}" type="slidenum">
              <a:rPr lang="en-US" smtClean="0"/>
              <a:t>‹#›</a:t>
            </a:fld>
            <a:endParaRPr lang="en-US"/>
          </a:p>
        </p:txBody>
      </p:sp>
    </p:spTree>
    <p:extLst>
      <p:ext uri="{BB962C8B-B14F-4D97-AF65-F5344CB8AC3E}">
        <p14:creationId xmlns:p14="http://schemas.microsoft.com/office/powerpoint/2010/main" val="2110727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9392B38E-21EA-4EA4-AD2A-0B461F30AE9D}" type="datetimeFigureOut">
              <a:rPr lang="en-US" smtClean="0"/>
              <a:t>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82A67-A45C-460F-80FE-777796A849BD}"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CCED7D-1699-4717-92CB-77EDB03F0180}"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31737F-4545-48E5-B55D-24E87A6E4F83}"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955148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4CCED7D-1699-4717-92CB-77EDB03F0180}"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31737F-4545-48E5-B55D-24E87A6E4F83}"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3233455257"/>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4CCED7D-1699-4717-92CB-77EDB03F0180}" type="datetimeFigureOut">
              <a:rPr lang="en-US" smtClean="0"/>
              <a:t>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31737F-4545-48E5-B55D-24E87A6E4F83}"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691341334"/>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4CCED7D-1699-4717-92CB-77EDB03F0180}" type="datetimeFigureOut">
              <a:rPr lang="en-US" smtClean="0"/>
              <a:t>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31737F-4545-48E5-B55D-24E87A6E4F83}" type="slidenum">
              <a:rPr lang="en-US" smtClean="0"/>
              <a:t>‹#›</a:t>
            </a:fld>
            <a:endParaRPr lang="en-US"/>
          </a:p>
        </p:txBody>
      </p:sp>
    </p:spTree>
    <p:extLst>
      <p:ext uri="{BB962C8B-B14F-4D97-AF65-F5344CB8AC3E}">
        <p14:creationId xmlns:p14="http://schemas.microsoft.com/office/powerpoint/2010/main" val="138426132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4CCED7D-1699-4717-92CB-77EDB03F0180}" type="datetimeFigureOut">
              <a:rPr lang="en-US" smtClean="0"/>
              <a:t>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31737F-4545-48E5-B55D-24E87A6E4F83}"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614799264"/>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CED7D-1699-4717-92CB-77EDB03F0180}" type="datetimeFigureOut">
              <a:rPr lang="en-US" smtClean="0"/>
              <a:t>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31737F-4545-48E5-B55D-24E87A6E4F83}" type="slidenum">
              <a:rPr lang="en-US" smtClean="0"/>
              <a:t>‹#›</a:t>
            </a:fld>
            <a:endParaRPr lang="en-US"/>
          </a:p>
        </p:txBody>
      </p:sp>
    </p:spTree>
    <p:extLst>
      <p:ext uri="{BB962C8B-B14F-4D97-AF65-F5344CB8AC3E}">
        <p14:creationId xmlns:p14="http://schemas.microsoft.com/office/powerpoint/2010/main" val="4045450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94CCED7D-1699-4717-92CB-77EDB03F0180}" type="datetimeFigureOut">
              <a:rPr lang="en-US" smtClean="0"/>
              <a:t>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31737F-4545-48E5-B55D-24E87A6E4F83}" type="slidenum">
              <a:rPr lang="en-US" smtClean="0"/>
              <a:t>‹#›</a:t>
            </a:fld>
            <a:endParaRPr lang="en-US"/>
          </a:p>
        </p:txBody>
      </p:sp>
    </p:spTree>
    <p:extLst>
      <p:ext uri="{BB962C8B-B14F-4D97-AF65-F5344CB8AC3E}">
        <p14:creationId xmlns:p14="http://schemas.microsoft.com/office/powerpoint/2010/main" val="371567556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94CCED7D-1699-4717-92CB-77EDB03F0180}" type="datetimeFigureOut">
              <a:rPr lang="en-US" smtClean="0"/>
              <a:t>11/9/2019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731737F-4545-48E5-B55D-24E87A6E4F83}"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064904323"/>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CCED7D-1699-4717-92CB-77EDB03F0180}"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31737F-4545-48E5-B55D-24E87A6E4F83}" type="slidenum">
              <a:rPr lang="en-US" smtClean="0"/>
              <a:t>‹#›</a:t>
            </a:fld>
            <a:endParaRPr lang="en-US"/>
          </a:p>
        </p:txBody>
      </p:sp>
    </p:spTree>
    <p:extLst>
      <p:ext uri="{BB962C8B-B14F-4D97-AF65-F5344CB8AC3E}">
        <p14:creationId xmlns:p14="http://schemas.microsoft.com/office/powerpoint/2010/main" val="2176360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CCED7D-1699-4717-92CB-77EDB03F0180}"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31737F-4545-48E5-B55D-24E87A6E4F83}" type="slidenum">
              <a:rPr lang="en-US" smtClean="0"/>
              <a:t>‹#›</a:t>
            </a:fld>
            <a:endParaRPr lang="en-US"/>
          </a:p>
        </p:txBody>
      </p:sp>
    </p:spTree>
    <p:extLst>
      <p:ext uri="{BB962C8B-B14F-4D97-AF65-F5344CB8AC3E}">
        <p14:creationId xmlns:p14="http://schemas.microsoft.com/office/powerpoint/2010/main" val="3591630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92B38E-21EA-4EA4-AD2A-0B461F30AE9D}" type="datetimeFigureOut">
              <a:rPr lang="en-US" smtClean="0"/>
              <a:t>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782A67-A45C-460F-80FE-777796A849BD}"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CBDC1D-B14C-4FF6-B86D-5BC1DCEEC35D}"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7060A-EAE1-4FB0-8AE0-DC955E743996}" type="slidenum">
              <a:rPr lang="en-US" smtClean="0"/>
              <a:t>‹#›</a:t>
            </a:fld>
            <a:endParaRPr lang="en-US"/>
          </a:p>
        </p:txBody>
      </p:sp>
    </p:spTree>
    <p:extLst>
      <p:ext uri="{BB962C8B-B14F-4D97-AF65-F5344CB8AC3E}">
        <p14:creationId xmlns:p14="http://schemas.microsoft.com/office/powerpoint/2010/main" val="11708490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BDC1D-B14C-4FF6-B86D-5BC1DCEEC35D}"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7060A-EAE1-4FB0-8AE0-DC955E743996}" type="slidenum">
              <a:rPr lang="en-US" smtClean="0"/>
              <a:t>‹#›</a:t>
            </a:fld>
            <a:endParaRPr lang="en-US"/>
          </a:p>
        </p:txBody>
      </p:sp>
    </p:spTree>
    <p:extLst>
      <p:ext uri="{BB962C8B-B14F-4D97-AF65-F5344CB8AC3E}">
        <p14:creationId xmlns:p14="http://schemas.microsoft.com/office/powerpoint/2010/main" val="465494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CBDC1D-B14C-4FF6-B86D-5BC1DCEEC35D}"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7060A-EAE1-4FB0-8AE0-DC955E743996}" type="slidenum">
              <a:rPr lang="en-US" smtClean="0"/>
              <a:t>‹#›</a:t>
            </a:fld>
            <a:endParaRPr lang="en-US"/>
          </a:p>
        </p:txBody>
      </p:sp>
    </p:spTree>
    <p:extLst>
      <p:ext uri="{BB962C8B-B14F-4D97-AF65-F5344CB8AC3E}">
        <p14:creationId xmlns:p14="http://schemas.microsoft.com/office/powerpoint/2010/main" val="2114690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CBDC1D-B14C-4FF6-B86D-5BC1DCEEC35D}" type="datetimeFigureOut">
              <a:rPr lang="en-US" smtClean="0"/>
              <a:t>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7060A-EAE1-4FB0-8AE0-DC955E743996}" type="slidenum">
              <a:rPr lang="en-US" smtClean="0"/>
              <a:t>‹#›</a:t>
            </a:fld>
            <a:endParaRPr lang="en-US"/>
          </a:p>
        </p:txBody>
      </p:sp>
    </p:spTree>
    <p:extLst>
      <p:ext uri="{BB962C8B-B14F-4D97-AF65-F5344CB8AC3E}">
        <p14:creationId xmlns:p14="http://schemas.microsoft.com/office/powerpoint/2010/main" val="965728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CBDC1D-B14C-4FF6-B86D-5BC1DCEEC35D}" type="datetimeFigureOut">
              <a:rPr lang="en-US" smtClean="0"/>
              <a:t>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87060A-EAE1-4FB0-8AE0-DC955E743996}" type="slidenum">
              <a:rPr lang="en-US" smtClean="0"/>
              <a:t>‹#›</a:t>
            </a:fld>
            <a:endParaRPr lang="en-US"/>
          </a:p>
        </p:txBody>
      </p:sp>
    </p:spTree>
    <p:extLst>
      <p:ext uri="{BB962C8B-B14F-4D97-AF65-F5344CB8AC3E}">
        <p14:creationId xmlns:p14="http://schemas.microsoft.com/office/powerpoint/2010/main" val="1677009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CBDC1D-B14C-4FF6-B86D-5BC1DCEEC35D}" type="datetimeFigureOut">
              <a:rPr lang="en-US" smtClean="0"/>
              <a:t>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87060A-EAE1-4FB0-8AE0-DC955E743996}" type="slidenum">
              <a:rPr lang="en-US" smtClean="0"/>
              <a:t>‹#›</a:t>
            </a:fld>
            <a:endParaRPr lang="en-US"/>
          </a:p>
        </p:txBody>
      </p:sp>
    </p:spTree>
    <p:extLst>
      <p:ext uri="{BB962C8B-B14F-4D97-AF65-F5344CB8AC3E}">
        <p14:creationId xmlns:p14="http://schemas.microsoft.com/office/powerpoint/2010/main" val="682087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BDC1D-B14C-4FF6-B86D-5BC1DCEEC35D}" type="datetimeFigureOut">
              <a:rPr lang="en-US" smtClean="0"/>
              <a:t>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87060A-EAE1-4FB0-8AE0-DC955E743996}" type="slidenum">
              <a:rPr lang="en-US" smtClean="0"/>
              <a:t>‹#›</a:t>
            </a:fld>
            <a:endParaRPr lang="en-US"/>
          </a:p>
        </p:txBody>
      </p:sp>
    </p:spTree>
    <p:extLst>
      <p:ext uri="{BB962C8B-B14F-4D97-AF65-F5344CB8AC3E}">
        <p14:creationId xmlns:p14="http://schemas.microsoft.com/office/powerpoint/2010/main" val="22402305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CBDC1D-B14C-4FF6-B86D-5BC1DCEEC35D}" type="datetimeFigureOut">
              <a:rPr lang="en-US" smtClean="0"/>
              <a:t>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7060A-EAE1-4FB0-8AE0-DC955E743996}" type="slidenum">
              <a:rPr lang="en-US" smtClean="0"/>
              <a:t>‹#›</a:t>
            </a:fld>
            <a:endParaRPr lang="en-US"/>
          </a:p>
        </p:txBody>
      </p:sp>
    </p:spTree>
    <p:extLst>
      <p:ext uri="{BB962C8B-B14F-4D97-AF65-F5344CB8AC3E}">
        <p14:creationId xmlns:p14="http://schemas.microsoft.com/office/powerpoint/2010/main" val="40505419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CBDC1D-B14C-4FF6-B86D-5BC1DCEEC35D}" type="datetimeFigureOut">
              <a:rPr lang="en-US" smtClean="0"/>
              <a:t>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7060A-EAE1-4FB0-8AE0-DC955E743996}" type="slidenum">
              <a:rPr lang="en-US" smtClean="0"/>
              <a:t>‹#›</a:t>
            </a:fld>
            <a:endParaRPr lang="en-US"/>
          </a:p>
        </p:txBody>
      </p:sp>
    </p:spTree>
    <p:extLst>
      <p:ext uri="{BB962C8B-B14F-4D97-AF65-F5344CB8AC3E}">
        <p14:creationId xmlns:p14="http://schemas.microsoft.com/office/powerpoint/2010/main" val="1934965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BDC1D-B14C-4FF6-B86D-5BC1DCEEC35D}"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7060A-EAE1-4FB0-8AE0-DC955E743996}" type="slidenum">
              <a:rPr lang="en-US" smtClean="0"/>
              <a:t>‹#›</a:t>
            </a:fld>
            <a:endParaRPr lang="en-US"/>
          </a:p>
        </p:txBody>
      </p:sp>
    </p:spTree>
    <p:extLst>
      <p:ext uri="{BB962C8B-B14F-4D97-AF65-F5344CB8AC3E}">
        <p14:creationId xmlns:p14="http://schemas.microsoft.com/office/powerpoint/2010/main" val="686222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2B38E-21EA-4EA4-AD2A-0B461F30AE9D}" type="datetimeFigureOut">
              <a:rPr lang="en-US" smtClean="0"/>
              <a:t>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82A67-A45C-460F-80FE-777796A849BD}"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BDC1D-B14C-4FF6-B86D-5BC1DCEEC35D}"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7060A-EAE1-4FB0-8AE0-DC955E743996}" type="slidenum">
              <a:rPr lang="en-US" smtClean="0"/>
              <a:t>‹#›</a:t>
            </a:fld>
            <a:endParaRPr lang="en-US"/>
          </a:p>
        </p:txBody>
      </p:sp>
    </p:spTree>
    <p:extLst>
      <p:ext uri="{BB962C8B-B14F-4D97-AF65-F5344CB8AC3E}">
        <p14:creationId xmlns:p14="http://schemas.microsoft.com/office/powerpoint/2010/main" val="1482727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392B38E-21EA-4EA4-AD2A-0B461F30AE9D}" type="datetimeFigureOut">
              <a:rPr lang="en-US" smtClean="0"/>
              <a:t>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782A67-A45C-460F-80FE-777796A849B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392B38E-21EA-4EA4-AD2A-0B461F30AE9D}" type="datetimeFigureOut">
              <a:rPr lang="en-US" smtClean="0"/>
              <a:t>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82A67-A45C-460F-80FE-777796A849BD}"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92B38E-21EA-4EA4-AD2A-0B461F30AE9D}" type="datetimeFigureOut">
              <a:rPr lang="en-US" smtClean="0"/>
              <a:t>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82A67-A45C-460F-80FE-777796A849BD}"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392B38E-21EA-4EA4-AD2A-0B461F30AE9D}" type="datetimeFigureOut">
              <a:rPr lang="en-US" smtClean="0"/>
              <a:t>11/9/2019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EA782A67-A45C-460F-80FE-777796A849BD}"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11/9/2019</a:t>
            </a:fld>
            <a:endParaRPr lang="en-US" dirty="0"/>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657345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6C0E67-B5B8-4633-95DD-85B80BDB1405}"/>
              </a:ext>
            </a:extLst>
          </p:cNvPr>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8" name="Rounded Rectangle 7">
            <a:extLst>
              <a:ext uri="{FF2B5EF4-FFF2-40B4-BE49-F238E27FC236}">
                <a16:creationId xmlns:a16="http://schemas.microsoft.com/office/drawing/2014/main" id="{74DDEAFF-4A70-4D6D-8CC4-051CC6F5AE65}"/>
              </a:ext>
            </a:extLst>
          </p:cNvPr>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8" name="Title Placeholder 21">
            <a:extLst>
              <a:ext uri="{FF2B5EF4-FFF2-40B4-BE49-F238E27FC236}">
                <a16:creationId xmlns:a16="http://schemas.microsoft.com/office/drawing/2014/main" id="{9878E45A-7EB8-4B3B-8777-F52261C6BB25}"/>
              </a:ext>
            </a:extLst>
          </p:cNvPr>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a:t>Click to edit Master title style</a:t>
            </a:r>
          </a:p>
        </p:txBody>
      </p:sp>
      <p:sp>
        <p:nvSpPr>
          <p:cNvPr id="1029" name="Text Placeholder 12">
            <a:extLst>
              <a:ext uri="{FF2B5EF4-FFF2-40B4-BE49-F238E27FC236}">
                <a16:creationId xmlns:a16="http://schemas.microsoft.com/office/drawing/2014/main" id="{E89A68C4-BF2A-4A52-BF0C-30D31708528F}"/>
              </a:ext>
            </a:extLst>
          </p:cNvPr>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D2377847-7803-49F4-B6D2-36313D55A812}"/>
              </a:ext>
            </a:extLst>
          </p:cNvPr>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fld id="{B6F4BB1F-4A4A-473E-B2F7-E25680B301DF}" type="datetimeFigureOut">
              <a:rPr lang="en-US"/>
              <a:pPr>
                <a:defRPr/>
              </a:pPr>
              <a:t>11/9/2019</a:t>
            </a:fld>
            <a:endParaRPr lang="en-US" dirty="0"/>
          </a:p>
        </p:txBody>
      </p:sp>
      <p:sp>
        <p:nvSpPr>
          <p:cNvPr id="3" name="Footer Placeholder 2">
            <a:extLst>
              <a:ext uri="{FF2B5EF4-FFF2-40B4-BE49-F238E27FC236}">
                <a16:creationId xmlns:a16="http://schemas.microsoft.com/office/drawing/2014/main" id="{B8515537-E529-4ED0-A140-89073B261722}"/>
              </a:ext>
            </a:extLst>
          </p:cNvPr>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endParaRPr lang="en-US"/>
          </a:p>
        </p:txBody>
      </p:sp>
      <p:sp>
        <p:nvSpPr>
          <p:cNvPr id="23" name="Slide Number Placeholder 22">
            <a:extLst>
              <a:ext uri="{FF2B5EF4-FFF2-40B4-BE49-F238E27FC236}">
                <a16:creationId xmlns:a16="http://schemas.microsoft.com/office/drawing/2014/main" id="{9C9998D8-E08A-44FD-80FE-C92C9E469FB5}"/>
              </a:ext>
            </a:extLst>
          </p:cNvPr>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1400">
                <a:solidFill>
                  <a:srgbClr val="FFFFFF"/>
                </a:solidFill>
                <a:latin typeface="Franklin Gothic Book" panose="020B0503020102020204" pitchFamily="34" charset="0"/>
              </a:defRPr>
            </a:lvl1pPr>
          </a:lstStyle>
          <a:p>
            <a:fld id="{61269311-A220-49FF-BA34-411891246E0F}" type="slidenum">
              <a:rPr lang="en-US" altLang="en-US"/>
              <a:pPr/>
              <a:t>‹#›</a:t>
            </a:fld>
            <a:endParaRPr lang="en-US" altLang="en-US"/>
          </a:p>
        </p:txBody>
      </p:sp>
    </p:spTree>
    <p:extLst>
      <p:ext uri="{BB962C8B-B14F-4D97-AF65-F5344CB8AC3E}">
        <p14:creationId xmlns:p14="http://schemas.microsoft.com/office/powerpoint/2010/main" val="25541323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4CCED7D-1699-4717-92CB-77EDB03F0180}" type="datetimeFigureOut">
              <a:rPr lang="en-US" smtClean="0"/>
              <a:t>11/9/2019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731737F-4545-48E5-B55D-24E87A6E4F83}" type="slidenum">
              <a:rPr lang="en-US" smtClean="0"/>
              <a:t>‹#›</a:t>
            </a:fld>
            <a:endParaRPr lang="en-US"/>
          </a:p>
        </p:txBody>
      </p:sp>
    </p:spTree>
    <p:extLst>
      <p:ext uri="{BB962C8B-B14F-4D97-AF65-F5344CB8AC3E}">
        <p14:creationId xmlns:p14="http://schemas.microsoft.com/office/powerpoint/2010/main" val="42286684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BDC1D-B14C-4FF6-B86D-5BC1DCEEC35D}" type="datetimeFigureOut">
              <a:rPr lang="en-US" smtClean="0"/>
              <a:t>11/9/2019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7060A-EAE1-4FB0-8AE0-DC955E743996}" type="slidenum">
              <a:rPr lang="en-US" smtClean="0"/>
              <a:t>‹#›</a:t>
            </a:fld>
            <a:endParaRPr lang="en-US"/>
          </a:p>
        </p:txBody>
      </p:sp>
    </p:spTree>
    <p:extLst>
      <p:ext uri="{BB962C8B-B14F-4D97-AF65-F5344CB8AC3E}">
        <p14:creationId xmlns:p14="http://schemas.microsoft.com/office/powerpoint/2010/main" val="412109226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mailto:lisamills@mtdd.onmicrosoft.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32899930"/><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optionsmadison.com/publication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briggsassociates.org/wordpres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rtc.umn.edu/docs/Friends_Connecting_people_with_disabilities_and_community_members.pdf" TargetMode="External"/><Relationship Id="rId2" Type="http://schemas.openxmlformats.org/officeDocument/2006/relationships/hyperlink" Target="http://employmentfirstma.org/files/DDS_CBDS_web_F.pdf" TargetMode="External"/><Relationship Id="rId1" Type="http://schemas.openxmlformats.org/officeDocument/2006/relationships/slideLayout" Target="../slideLayouts/slideLayout2.xml"/><Relationship Id="rId5" Type="http://schemas.openxmlformats.org/officeDocument/2006/relationships/hyperlink" Target="http://www.cddlearningportal.org/ddsd/psm/module4/resources/meaningfuldayideabookall02102009.pdf" TargetMode="External"/><Relationship Id="rId4" Type="http://schemas.openxmlformats.org/officeDocument/2006/relationships/hyperlink" Target="https://www.amazon.com/Make-Day-Matter-Significant-Disabilities/dp/1557667136"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movin-out.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2.xml"/><Relationship Id="rId1" Type="http://schemas.openxmlformats.org/officeDocument/2006/relationships/vmlDrawing" Target="../drawings/vmlDrawing1.vml"/><Relationship Id="rId4" Type="http://schemas.openxmlformats.org/officeDocument/2006/relationships/image" Target="../media/image24.wmf"/></Relationships>
</file>

<file path=ppt/slides/_rels/slide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3.xml"/><Relationship Id="rId1" Type="http://schemas.openxmlformats.org/officeDocument/2006/relationships/vmlDrawing" Target="../drawings/vmlDrawing2.vml"/><Relationship Id="rId4" Type="http://schemas.openxmlformats.org/officeDocument/2006/relationships/image" Target="../media/image24.wmf"/></Relationships>
</file>

<file path=ppt/slides/_rels/slide7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truelinkfinancial.com/card/home-care-provider/"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activesupportresource.net.au/"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youtu.be/dNKi7ndwvqM"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066801"/>
            <a:ext cx="8382000" cy="2895600"/>
          </a:xfrm>
        </p:spPr>
        <p:txBody>
          <a:bodyPr>
            <a:normAutofit fontScale="90000"/>
          </a:bodyPr>
          <a:lstStyle/>
          <a:p>
            <a:r>
              <a:rPr lang="en-US" dirty="0">
                <a:solidFill>
                  <a:schemeClr val="bg1"/>
                </a:solidFill>
              </a:rPr>
              <a:t>The Medicaid Home and Community-Based Settings Final Rule:  </a:t>
            </a:r>
            <a:br>
              <a:rPr lang="en-US" dirty="0">
                <a:solidFill>
                  <a:schemeClr val="bg1"/>
                </a:solidFill>
              </a:rPr>
            </a:br>
            <a:r>
              <a:rPr lang="en-US" sz="2200" dirty="0">
                <a:solidFill>
                  <a:schemeClr val="bg1"/>
                </a:solidFill>
              </a:rPr>
              <a:t>-</a:t>
            </a:r>
            <a:br>
              <a:rPr lang="en-US" dirty="0">
                <a:solidFill>
                  <a:schemeClr val="bg1"/>
                </a:solidFill>
              </a:rPr>
            </a:br>
            <a:r>
              <a:rPr lang="en-US" dirty="0">
                <a:solidFill>
                  <a:schemeClr val="bg1"/>
                </a:solidFill>
              </a:rPr>
              <a:t>An Invitation to Excel </a:t>
            </a:r>
            <a:br>
              <a:rPr lang="en-US" dirty="0">
                <a:solidFill>
                  <a:schemeClr val="bg1"/>
                </a:solidFill>
              </a:rPr>
            </a:br>
            <a:r>
              <a:rPr lang="en-US" dirty="0">
                <a:solidFill>
                  <a:schemeClr val="bg1"/>
                </a:solidFill>
              </a:rPr>
              <a:t>in the Face of Adversity</a:t>
            </a:r>
          </a:p>
        </p:txBody>
      </p:sp>
      <p:sp>
        <p:nvSpPr>
          <p:cNvPr id="3" name="Subtitle 2"/>
          <p:cNvSpPr>
            <a:spLocks noGrp="1"/>
          </p:cNvSpPr>
          <p:nvPr>
            <p:ph type="subTitle" idx="1"/>
          </p:nvPr>
        </p:nvSpPr>
        <p:spPr>
          <a:xfrm>
            <a:off x="1371600" y="4419600"/>
            <a:ext cx="6400800" cy="914400"/>
          </a:xfrm>
        </p:spPr>
        <p:txBody>
          <a:bodyPr>
            <a:normAutofit/>
          </a:bodyPr>
          <a:lstStyle/>
          <a:p>
            <a:r>
              <a:rPr lang="en-US" dirty="0">
                <a:solidFill>
                  <a:schemeClr val="tx1"/>
                </a:solidFill>
              </a:rPr>
              <a:t>Nebraska Association of Community Providers</a:t>
            </a:r>
          </a:p>
          <a:p>
            <a:r>
              <a:rPr lang="en-US" dirty="0">
                <a:solidFill>
                  <a:schemeClr val="tx1"/>
                </a:solidFill>
              </a:rPr>
              <a:t>Fall, 2019</a:t>
            </a:r>
          </a:p>
        </p:txBody>
      </p:sp>
    </p:spTree>
    <p:extLst>
      <p:ext uri="{BB962C8B-B14F-4D97-AF65-F5344CB8AC3E}">
        <p14:creationId xmlns:p14="http://schemas.microsoft.com/office/powerpoint/2010/main" val="46883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7E3C8A-B9DC-4B51-902F-7A6EA8BD5208}"/>
              </a:ext>
            </a:extLst>
          </p:cNvPr>
          <p:cNvPicPr>
            <a:picLocks noGrp="1" noChangeAspect="1"/>
          </p:cNvPicPr>
          <p:nvPr>
            <p:ph idx="1"/>
          </p:nvPr>
        </p:nvPicPr>
        <p:blipFill>
          <a:blip r:embed="rId2"/>
          <a:stretch>
            <a:fillRect/>
          </a:stretch>
        </p:blipFill>
        <p:spPr>
          <a:xfrm>
            <a:off x="304800" y="1504686"/>
            <a:ext cx="8503535" cy="5167079"/>
          </a:xfrm>
          <a:prstGeom prst="rect">
            <a:avLst/>
          </a:prstGeom>
        </p:spPr>
      </p:pic>
      <p:sp>
        <p:nvSpPr>
          <p:cNvPr id="3" name="Title 2">
            <a:extLst>
              <a:ext uri="{FF2B5EF4-FFF2-40B4-BE49-F238E27FC236}">
                <a16:creationId xmlns:a16="http://schemas.microsoft.com/office/drawing/2014/main" id="{FA26C12A-50F0-4975-82F8-696B2DC3365C}"/>
              </a:ext>
            </a:extLst>
          </p:cNvPr>
          <p:cNvSpPr>
            <a:spLocks noGrp="1"/>
          </p:cNvSpPr>
          <p:nvPr>
            <p:ph type="title"/>
          </p:nvPr>
        </p:nvSpPr>
        <p:spPr/>
        <p:txBody>
          <a:bodyPr/>
          <a:lstStyle/>
          <a:p>
            <a:r>
              <a:rPr lang="en-US" dirty="0"/>
              <a:t>Where I Like to Be…</a:t>
            </a:r>
          </a:p>
        </p:txBody>
      </p:sp>
    </p:spTree>
    <p:extLst>
      <p:ext uri="{BB962C8B-B14F-4D97-AF65-F5344CB8AC3E}">
        <p14:creationId xmlns:p14="http://schemas.microsoft.com/office/powerpoint/2010/main" val="26822234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0FDE9-FB7B-43FF-AF31-921EF32D70B0}"/>
              </a:ext>
            </a:extLst>
          </p:cNvPr>
          <p:cNvSpPr>
            <a:spLocks noGrp="1"/>
          </p:cNvSpPr>
          <p:nvPr>
            <p:ph type="title"/>
          </p:nvPr>
        </p:nvSpPr>
        <p:spPr>
          <a:xfrm>
            <a:off x="762000" y="1219200"/>
            <a:ext cx="7772400" cy="1524000"/>
          </a:xfrm>
        </p:spPr>
        <p:txBody>
          <a:bodyPr>
            <a:normAutofit/>
          </a:bodyPr>
          <a:lstStyle/>
          <a:p>
            <a:r>
              <a:rPr lang="en-US" sz="5400" dirty="0"/>
              <a:t>Closing Thoughts</a:t>
            </a:r>
          </a:p>
        </p:txBody>
      </p:sp>
      <p:sp>
        <p:nvSpPr>
          <p:cNvPr id="5" name="Text Placeholder 4">
            <a:extLst>
              <a:ext uri="{FF2B5EF4-FFF2-40B4-BE49-F238E27FC236}">
                <a16:creationId xmlns:a16="http://schemas.microsoft.com/office/drawing/2014/main" id="{E333C13F-9D5A-4256-80A1-13AF26CF86C6}"/>
              </a:ext>
            </a:extLst>
          </p:cNvPr>
          <p:cNvSpPr>
            <a:spLocks noGrp="1"/>
          </p:cNvSpPr>
          <p:nvPr>
            <p:ph type="body" idx="1"/>
          </p:nvPr>
        </p:nvSpPr>
        <p:spPr>
          <a:xfrm flipV="1">
            <a:off x="1600200" y="5410200"/>
            <a:ext cx="6565899" cy="899351"/>
          </a:xfrm>
        </p:spPr>
        <p:txBody>
          <a:bodyPr/>
          <a:lstStyle/>
          <a:p>
            <a:endParaRPr lang="en-US" dirty="0"/>
          </a:p>
        </p:txBody>
      </p:sp>
    </p:spTree>
    <p:extLst>
      <p:ext uri="{BB962C8B-B14F-4D97-AF65-F5344CB8AC3E}">
        <p14:creationId xmlns:p14="http://schemas.microsoft.com/office/powerpoint/2010/main" val="34289464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B5DD49-44F9-4C1F-B272-B7ECED55698A}"/>
              </a:ext>
            </a:extLst>
          </p:cNvPr>
          <p:cNvSpPr>
            <a:spLocks noGrp="1"/>
          </p:cNvSpPr>
          <p:nvPr>
            <p:ph type="title"/>
          </p:nvPr>
        </p:nvSpPr>
        <p:spPr/>
        <p:txBody>
          <a:bodyPr/>
          <a:lstStyle/>
          <a:p>
            <a:r>
              <a:rPr lang="en-US" dirty="0"/>
              <a:t> </a:t>
            </a:r>
          </a:p>
        </p:txBody>
      </p:sp>
      <p:pic>
        <p:nvPicPr>
          <p:cNvPr id="7" name="Content Placeholder 6">
            <a:extLst>
              <a:ext uri="{FF2B5EF4-FFF2-40B4-BE49-F238E27FC236}">
                <a16:creationId xmlns:a16="http://schemas.microsoft.com/office/drawing/2014/main" id="{5A2C67E9-AF16-48CF-AA64-294E5EA11404}"/>
              </a:ext>
            </a:extLst>
          </p:cNvPr>
          <p:cNvPicPr>
            <a:picLocks noGrp="1" noChangeAspect="1"/>
          </p:cNvPicPr>
          <p:nvPr>
            <p:ph idx="1"/>
          </p:nvPr>
        </p:nvPicPr>
        <p:blipFill>
          <a:blip r:embed="rId2"/>
          <a:stretch>
            <a:fillRect/>
          </a:stretch>
        </p:blipFill>
        <p:spPr>
          <a:xfrm>
            <a:off x="2209800" y="1591056"/>
            <a:ext cx="4263451" cy="4956048"/>
          </a:xfrm>
          <a:prstGeom prst="rect">
            <a:avLst/>
          </a:prstGeom>
        </p:spPr>
      </p:pic>
      <p:sp>
        <p:nvSpPr>
          <p:cNvPr id="8" name="TextBox 7">
            <a:extLst>
              <a:ext uri="{FF2B5EF4-FFF2-40B4-BE49-F238E27FC236}">
                <a16:creationId xmlns:a16="http://schemas.microsoft.com/office/drawing/2014/main" id="{1AF3F055-D8B0-4D8D-BDFE-0071BA322B3F}"/>
              </a:ext>
            </a:extLst>
          </p:cNvPr>
          <p:cNvSpPr txBox="1"/>
          <p:nvPr/>
        </p:nvSpPr>
        <p:spPr>
          <a:xfrm>
            <a:off x="457200" y="457200"/>
            <a:ext cx="8229600" cy="830997"/>
          </a:xfrm>
          <a:prstGeom prst="rect">
            <a:avLst/>
          </a:prstGeom>
          <a:noFill/>
        </p:spPr>
        <p:txBody>
          <a:bodyPr wrap="square" rtlCol="0">
            <a:spAutoFit/>
          </a:bodyPr>
          <a:lstStyle/>
          <a:p>
            <a:pPr algn="ctr"/>
            <a:r>
              <a:rPr lang="en-US" sz="4800" dirty="0">
                <a:solidFill>
                  <a:schemeClr val="bg1"/>
                </a:solidFill>
              </a:rPr>
              <a:t>High Hopes for Adulthood</a:t>
            </a:r>
          </a:p>
        </p:txBody>
      </p:sp>
    </p:spTree>
    <p:extLst>
      <p:ext uri="{BB962C8B-B14F-4D97-AF65-F5344CB8AC3E}">
        <p14:creationId xmlns:p14="http://schemas.microsoft.com/office/powerpoint/2010/main" val="2697903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6273E9D-77A3-4E72-A7A7-41BBFB2C1AA0}"/>
              </a:ext>
            </a:extLst>
          </p:cNvPr>
          <p:cNvPicPr>
            <a:picLocks noGrp="1" noChangeAspect="1"/>
          </p:cNvPicPr>
          <p:nvPr>
            <p:ph idx="1"/>
          </p:nvPr>
        </p:nvPicPr>
        <p:blipFill>
          <a:blip r:embed="rId2"/>
          <a:stretch>
            <a:fillRect/>
          </a:stretch>
        </p:blipFill>
        <p:spPr>
          <a:xfrm>
            <a:off x="2057400" y="1437831"/>
            <a:ext cx="5257800" cy="5081841"/>
          </a:xfrm>
          <a:prstGeom prst="rect">
            <a:avLst/>
          </a:prstGeom>
        </p:spPr>
      </p:pic>
      <p:sp>
        <p:nvSpPr>
          <p:cNvPr id="3" name="Title 2">
            <a:extLst>
              <a:ext uri="{FF2B5EF4-FFF2-40B4-BE49-F238E27FC236}">
                <a16:creationId xmlns:a16="http://schemas.microsoft.com/office/drawing/2014/main" id="{A8175DF1-A0B1-495D-8C00-4AC88DA7430E}"/>
              </a:ext>
            </a:extLst>
          </p:cNvPr>
          <p:cNvSpPr>
            <a:spLocks noGrp="1"/>
          </p:cNvSpPr>
          <p:nvPr>
            <p:ph type="title"/>
          </p:nvPr>
        </p:nvSpPr>
        <p:spPr>
          <a:xfrm>
            <a:off x="457200" y="338328"/>
            <a:ext cx="8229600" cy="957072"/>
          </a:xfrm>
        </p:spPr>
        <p:txBody>
          <a:bodyPr/>
          <a:lstStyle/>
          <a:p>
            <a:r>
              <a:rPr lang="en-US" dirty="0"/>
              <a:t>Worst Nightmare for Adulthood</a:t>
            </a:r>
          </a:p>
        </p:txBody>
      </p:sp>
    </p:spTree>
    <p:extLst>
      <p:ext uri="{BB962C8B-B14F-4D97-AF65-F5344CB8AC3E}">
        <p14:creationId xmlns:p14="http://schemas.microsoft.com/office/powerpoint/2010/main" val="24959226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room&#10;&#10;Description automatically generated">
            <a:extLst>
              <a:ext uri="{FF2B5EF4-FFF2-40B4-BE49-F238E27FC236}">
                <a16:creationId xmlns:a16="http://schemas.microsoft.com/office/drawing/2014/main" id="{F40B91AD-CFAA-419C-A38E-981707FE88E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67692" y="2038153"/>
            <a:ext cx="5332414" cy="3999309"/>
          </a:xfrm>
        </p:spPr>
      </p:pic>
      <p:sp>
        <p:nvSpPr>
          <p:cNvPr id="3" name="Title 2">
            <a:extLst>
              <a:ext uri="{FF2B5EF4-FFF2-40B4-BE49-F238E27FC236}">
                <a16:creationId xmlns:a16="http://schemas.microsoft.com/office/drawing/2014/main" id="{233785B2-B592-45EA-8D2D-11CA7927A0F7}"/>
              </a:ext>
            </a:extLst>
          </p:cNvPr>
          <p:cNvSpPr>
            <a:spLocks noGrp="1"/>
          </p:cNvSpPr>
          <p:nvPr>
            <p:ph type="title"/>
          </p:nvPr>
        </p:nvSpPr>
        <p:spPr>
          <a:xfrm>
            <a:off x="228600" y="338328"/>
            <a:ext cx="8610600" cy="1252728"/>
          </a:xfrm>
        </p:spPr>
        <p:txBody>
          <a:bodyPr>
            <a:normAutofit/>
          </a:bodyPr>
          <a:lstStyle/>
          <a:p>
            <a:r>
              <a:rPr lang="en-US" sz="3800" dirty="0"/>
              <a:t>The Power of Opportunities and Support</a:t>
            </a:r>
          </a:p>
        </p:txBody>
      </p:sp>
    </p:spTree>
    <p:extLst>
      <p:ext uri="{BB962C8B-B14F-4D97-AF65-F5344CB8AC3E}">
        <p14:creationId xmlns:p14="http://schemas.microsoft.com/office/powerpoint/2010/main" val="37804166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abdbcee7-f3d7-4f69-a6ef-e1d3b16b0ac3" descr="Image">
            <a:extLst>
              <a:ext uri="{FF2B5EF4-FFF2-40B4-BE49-F238E27FC236}">
                <a16:creationId xmlns:a16="http://schemas.microsoft.com/office/drawing/2014/main" id="{00FCD740-44BD-4B13-AE6E-1657069787E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947" r="1" b="21948"/>
          <a:stretch/>
        </p:blipFill>
        <p:spPr bwMode="auto">
          <a:xfrm>
            <a:off x="228601" y="2133600"/>
            <a:ext cx="8720328" cy="4442765"/>
          </a:xfrm>
          <a:prstGeom prst="rect">
            <a:avLst/>
          </a:prstGeom>
          <a:solidFill>
            <a:srgbClr val="FFFFFF"/>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itle 2">
            <a:extLst>
              <a:ext uri="{FF2B5EF4-FFF2-40B4-BE49-F238E27FC236}">
                <a16:creationId xmlns:a16="http://schemas.microsoft.com/office/drawing/2014/main" id="{3A28F98D-7AAC-45CB-87BA-030C1F9E018C}"/>
              </a:ext>
            </a:extLst>
          </p:cNvPr>
          <p:cNvSpPr>
            <a:spLocks noGrp="1"/>
          </p:cNvSpPr>
          <p:nvPr>
            <p:ph type="title"/>
          </p:nvPr>
        </p:nvSpPr>
        <p:spPr>
          <a:xfrm>
            <a:off x="228601" y="338328"/>
            <a:ext cx="8915400" cy="1252728"/>
          </a:xfrm>
        </p:spPr>
        <p:txBody>
          <a:bodyPr>
            <a:normAutofit fontScale="90000"/>
          </a:bodyPr>
          <a:lstStyle/>
          <a:p>
            <a:r>
              <a:rPr lang="en-US" sz="3600" dirty="0"/>
              <a:t>Community Connections = Opportunities = Contribution = Valued Person = Self-Esteem…</a:t>
            </a:r>
          </a:p>
        </p:txBody>
      </p:sp>
    </p:spTree>
    <p:extLst>
      <p:ext uri="{BB962C8B-B14F-4D97-AF65-F5344CB8AC3E}">
        <p14:creationId xmlns:p14="http://schemas.microsoft.com/office/powerpoint/2010/main" val="30276779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a:p>
          <a:p>
            <a:pPr marL="0" indent="0" algn="ctr">
              <a:buNone/>
            </a:pPr>
            <a:r>
              <a:rPr lang="en-US" sz="3200" dirty="0"/>
              <a:t>Lisa A. Mills, PhD</a:t>
            </a:r>
          </a:p>
          <a:p>
            <a:pPr marL="0" indent="0" algn="ctr">
              <a:buNone/>
            </a:pPr>
            <a:r>
              <a:rPr lang="en-US" sz="3200" dirty="0"/>
              <a:t>Moving To A Different Drum, LLC</a:t>
            </a:r>
          </a:p>
          <a:p>
            <a:pPr marL="0" indent="0" algn="ctr">
              <a:buNone/>
            </a:pPr>
            <a:r>
              <a:rPr lang="en-US" sz="3200" dirty="0">
                <a:hlinkClick r:id="rId2"/>
              </a:rPr>
              <a:t>lisamills@mtdd.onmicrosoft.com</a:t>
            </a:r>
            <a:r>
              <a:rPr lang="en-US" sz="3200" dirty="0"/>
              <a:t> </a:t>
            </a:r>
          </a:p>
          <a:p>
            <a:pPr marL="0" indent="0" algn="ctr">
              <a:buNone/>
            </a:pPr>
            <a:r>
              <a:rPr lang="en-US" sz="3200" dirty="0"/>
              <a:t>608 225 4326</a:t>
            </a:r>
          </a:p>
          <a:p>
            <a:pPr marL="0" indent="0" algn="ctr">
              <a:buNone/>
            </a:pPr>
            <a:endParaRPr lang="en-US" dirty="0"/>
          </a:p>
        </p:txBody>
      </p:sp>
      <p:sp>
        <p:nvSpPr>
          <p:cNvPr id="3" name="Title 2"/>
          <p:cNvSpPr>
            <a:spLocks noGrp="1"/>
          </p:cNvSpPr>
          <p:nvPr>
            <p:ph type="title"/>
          </p:nvPr>
        </p:nvSpPr>
        <p:spPr/>
        <p:txBody>
          <a:bodyPr/>
          <a:lstStyle/>
          <a:p>
            <a:r>
              <a:rPr lang="en-US" dirty="0"/>
              <a:t>Presenter Contact Information</a:t>
            </a:r>
          </a:p>
        </p:txBody>
      </p:sp>
    </p:spTree>
    <p:extLst>
      <p:ext uri="{BB962C8B-B14F-4D97-AF65-F5344CB8AC3E}">
        <p14:creationId xmlns:p14="http://schemas.microsoft.com/office/powerpoint/2010/main" val="785675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3192AB-1445-4FEF-9C98-35E1177B1F5C}"/>
              </a:ext>
            </a:extLst>
          </p:cNvPr>
          <p:cNvSpPr>
            <a:spLocks noGrp="1"/>
          </p:cNvSpPr>
          <p:nvPr>
            <p:ph idx="1"/>
          </p:nvPr>
        </p:nvSpPr>
        <p:spPr>
          <a:xfrm>
            <a:off x="381001" y="2438400"/>
            <a:ext cx="8305799" cy="4191000"/>
          </a:xfrm>
        </p:spPr>
        <p:txBody>
          <a:bodyPr>
            <a:normAutofit/>
          </a:bodyPr>
          <a:lstStyle/>
          <a:p>
            <a:r>
              <a:rPr lang="en-US" dirty="0"/>
              <a:t>4500 people				$317M</a:t>
            </a:r>
          </a:p>
          <a:p>
            <a:r>
              <a:rPr lang="en-US" dirty="0"/>
              <a:t>Average cost per person:			$70,496</a:t>
            </a:r>
          </a:p>
          <a:p>
            <a:endParaRPr lang="en-US" sz="1400" dirty="0"/>
          </a:p>
          <a:p>
            <a:r>
              <a:rPr lang="en-US" dirty="0"/>
              <a:t>Residential Habilitation			57% of funding</a:t>
            </a:r>
          </a:p>
          <a:p>
            <a:r>
              <a:rPr lang="en-US" dirty="0"/>
              <a:t>Habilitative Workshop			16% of funding</a:t>
            </a:r>
          </a:p>
          <a:p>
            <a:r>
              <a:rPr lang="en-US" dirty="0"/>
              <a:t>Habilitative Community Inclusion		10% of funding</a:t>
            </a:r>
          </a:p>
          <a:p>
            <a:r>
              <a:rPr lang="en-US" dirty="0"/>
              <a:t>Independent Living			9% of funding</a:t>
            </a:r>
          </a:p>
          <a:p>
            <a:r>
              <a:rPr lang="en-US" dirty="0"/>
              <a:t>In-Home Residential			3% of funding</a:t>
            </a:r>
          </a:p>
          <a:p>
            <a:r>
              <a:rPr lang="en-US" u="sng" dirty="0"/>
              <a:t>Supported Employment </a:t>
            </a:r>
            <a:r>
              <a:rPr lang="en-US" sz="1800" u="sng" dirty="0"/>
              <a:t>(Ind/Enclave/F-A) 	</a:t>
            </a:r>
            <a:r>
              <a:rPr lang="en-US" u="sng" dirty="0"/>
              <a:t>&gt;3% of funding</a:t>
            </a:r>
            <a:r>
              <a:rPr lang="en-US" dirty="0"/>
              <a:t>                                                                                              						98%</a:t>
            </a:r>
          </a:p>
          <a:p>
            <a:endParaRPr lang="en-US" dirty="0"/>
          </a:p>
        </p:txBody>
      </p:sp>
      <p:sp>
        <p:nvSpPr>
          <p:cNvPr id="3" name="Title 2">
            <a:extLst>
              <a:ext uri="{FF2B5EF4-FFF2-40B4-BE49-F238E27FC236}">
                <a16:creationId xmlns:a16="http://schemas.microsoft.com/office/drawing/2014/main" id="{0D09DBBC-60F6-454A-828D-C508B3C8D742}"/>
              </a:ext>
            </a:extLst>
          </p:cNvPr>
          <p:cNvSpPr>
            <a:spLocks noGrp="1"/>
          </p:cNvSpPr>
          <p:nvPr>
            <p:ph type="title"/>
          </p:nvPr>
        </p:nvSpPr>
        <p:spPr/>
        <p:txBody>
          <a:bodyPr>
            <a:normAutofit fontScale="90000"/>
          </a:bodyPr>
          <a:lstStyle/>
          <a:p>
            <a:r>
              <a:rPr lang="en-US" dirty="0"/>
              <a:t>Nebraska’s Comprehensive </a:t>
            </a:r>
            <a:br>
              <a:rPr lang="en-US" dirty="0"/>
            </a:br>
            <a:r>
              <a:rPr lang="en-US" dirty="0"/>
              <a:t>DD Waiver</a:t>
            </a:r>
          </a:p>
        </p:txBody>
      </p:sp>
    </p:spTree>
    <p:extLst>
      <p:ext uri="{BB962C8B-B14F-4D97-AF65-F5344CB8AC3E}">
        <p14:creationId xmlns:p14="http://schemas.microsoft.com/office/powerpoint/2010/main" val="187055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3192AB-1445-4FEF-9C98-35E1177B1F5C}"/>
              </a:ext>
            </a:extLst>
          </p:cNvPr>
          <p:cNvSpPr>
            <a:spLocks noGrp="1"/>
          </p:cNvSpPr>
          <p:nvPr>
            <p:ph idx="1"/>
          </p:nvPr>
        </p:nvSpPr>
        <p:spPr>
          <a:xfrm>
            <a:off x="381001" y="2675466"/>
            <a:ext cx="8305799" cy="3953934"/>
          </a:xfrm>
        </p:spPr>
        <p:txBody>
          <a:bodyPr>
            <a:normAutofit/>
          </a:bodyPr>
          <a:lstStyle/>
          <a:p>
            <a:r>
              <a:rPr lang="en-US" dirty="0"/>
              <a:t>1055 people					$16.84M</a:t>
            </a:r>
          </a:p>
          <a:p>
            <a:r>
              <a:rPr lang="en-US" dirty="0"/>
              <a:t>Average cost per person:			$15,964</a:t>
            </a:r>
          </a:p>
          <a:p>
            <a:endParaRPr lang="en-US" dirty="0"/>
          </a:p>
          <a:p>
            <a:r>
              <a:rPr lang="en-US" dirty="0"/>
              <a:t>Habilitative Workshop			39% of funding</a:t>
            </a:r>
          </a:p>
          <a:p>
            <a:r>
              <a:rPr lang="en-US" dirty="0"/>
              <a:t>Habilitative Community Inclusion		30% of funding</a:t>
            </a:r>
          </a:p>
          <a:p>
            <a:r>
              <a:rPr lang="en-US" dirty="0"/>
              <a:t>Transportation				11.25% of funding</a:t>
            </a:r>
          </a:p>
          <a:p>
            <a:r>
              <a:rPr lang="en-US" u="sng" dirty="0"/>
              <a:t>Supported Employment </a:t>
            </a:r>
            <a:r>
              <a:rPr lang="en-US" sz="1800" u="sng" dirty="0"/>
              <a:t>(Ind/Enclave/F-A) 	</a:t>
            </a:r>
            <a:r>
              <a:rPr lang="en-US" u="sng" dirty="0"/>
              <a:t>10% of funding</a:t>
            </a:r>
            <a:r>
              <a:rPr lang="en-US" dirty="0"/>
              <a:t>                                                                                              						91%</a:t>
            </a:r>
          </a:p>
          <a:p>
            <a:endParaRPr lang="en-US" dirty="0"/>
          </a:p>
        </p:txBody>
      </p:sp>
      <p:sp>
        <p:nvSpPr>
          <p:cNvPr id="3" name="Title 2">
            <a:extLst>
              <a:ext uri="{FF2B5EF4-FFF2-40B4-BE49-F238E27FC236}">
                <a16:creationId xmlns:a16="http://schemas.microsoft.com/office/drawing/2014/main" id="{0D09DBBC-60F6-454A-828D-C508B3C8D742}"/>
              </a:ext>
            </a:extLst>
          </p:cNvPr>
          <p:cNvSpPr>
            <a:spLocks noGrp="1"/>
          </p:cNvSpPr>
          <p:nvPr>
            <p:ph type="title"/>
          </p:nvPr>
        </p:nvSpPr>
        <p:spPr/>
        <p:txBody>
          <a:bodyPr>
            <a:normAutofit fontScale="90000"/>
          </a:bodyPr>
          <a:lstStyle/>
          <a:p>
            <a:r>
              <a:rPr lang="en-US" dirty="0"/>
              <a:t>Nebraska’s </a:t>
            </a:r>
            <a:br>
              <a:rPr lang="en-US" dirty="0"/>
            </a:br>
            <a:r>
              <a:rPr lang="en-US" dirty="0"/>
              <a:t>DD Adult Day Waiver</a:t>
            </a:r>
          </a:p>
        </p:txBody>
      </p:sp>
    </p:spTree>
    <p:extLst>
      <p:ext uri="{BB962C8B-B14F-4D97-AF65-F5344CB8AC3E}">
        <p14:creationId xmlns:p14="http://schemas.microsoft.com/office/powerpoint/2010/main" val="232317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3192AB-1445-4FEF-9C98-35E1177B1F5C}"/>
              </a:ext>
            </a:extLst>
          </p:cNvPr>
          <p:cNvSpPr>
            <a:spLocks noGrp="1"/>
          </p:cNvSpPr>
          <p:nvPr>
            <p:ph idx="1"/>
          </p:nvPr>
        </p:nvSpPr>
        <p:spPr>
          <a:xfrm>
            <a:off x="381001" y="2675466"/>
            <a:ext cx="8305799" cy="3953934"/>
          </a:xfrm>
        </p:spPr>
        <p:txBody>
          <a:bodyPr>
            <a:normAutofit/>
          </a:bodyPr>
          <a:lstStyle/>
          <a:p>
            <a:r>
              <a:rPr lang="en-US" dirty="0"/>
              <a:t>5555 people				$333.84M</a:t>
            </a:r>
          </a:p>
          <a:p>
            <a:r>
              <a:rPr lang="en-US" dirty="0"/>
              <a:t>Average cost per person:			$60,097</a:t>
            </a:r>
          </a:p>
          <a:p>
            <a:endParaRPr lang="en-US" dirty="0"/>
          </a:p>
          <a:p>
            <a:r>
              <a:rPr lang="en-US" dirty="0"/>
              <a:t>Residential Habilitation			54% of funding</a:t>
            </a:r>
          </a:p>
          <a:p>
            <a:r>
              <a:rPr lang="en-US" dirty="0"/>
              <a:t>Habilitative Workshop			17% of funding</a:t>
            </a:r>
          </a:p>
          <a:p>
            <a:r>
              <a:rPr lang="en-US" dirty="0"/>
              <a:t>Habilitative Community Inclusion		11% of funding</a:t>
            </a:r>
          </a:p>
          <a:p>
            <a:r>
              <a:rPr lang="en-US" dirty="0"/>
              <a:t>Independent Living			8.5% of funding</a:t>
            </a:r>
          </a:p>
          <a:p>
            <a:r>
              <a:rPr lang="en-US" u="sng" dirty="0"/>
              <a:t>Supported Employment </a:t>
            </a:r>
            <a:r>
              <a:rPr lang="en-US" sz="1800" u="sng" dirty="0"/>
              <a:t>(Ind/Enclave/F-A) 	</a:t>
            </a:r>
            <a:r>
              <a:rPr lang="en-US" u="sng" dirty="0"/>
              <a:t>3.3% of funding</a:t>
            </a:r>
            <a:r>
              <a:rPr lang="en-US" dirty="0"/>
              <a:t>                                                                                              						94%</a:t>
            </a:r>
          </a:p>
          <a:p>
            <a:endParaRPr lang="en-US" dirty="0"/>
          </a:p>
        </p:txBody>
      </p:sp>
      <p:sp>
        <p:nvSpPr>
          <p:cNvPr id="3" name="Title 2">
            <a:extLst>
              <a:ext uri="{FF2B5EF4-FFF2-40B4-BE49-F238E27FC236}">
                <a16:creationId xmlns:a16="http://schemas.microsoft.com/office/drawing/2014/main" id="{0D09DBBC-60F6-454A-828D-C508B3C8D742}"/>
              </a:ext>
            </a:extLst>
          </p:cNvPr>
          <p:cNvSpPr>
            <a:spLocks noGrp="1"/>
          </p:cNvSpPr>
          <p:nvPr>
            <p:ph type="title"/>
          </p:nvPr>
        </p:nvSpPr>
        <p:spPr/>
        <p:txBody>
          <a:bodyPr>
            <a:normAutofit/>
          </a:bodyPr>
          <a:lstStyle/>
          <a:p>
            <a:r>
              <a:rPr lang="en-US" dirty="0"/>
              <a:t>Nebraska’s 2 DD Waivers</a:t>
            </a:r>
          </a:p>
        </p:txBody>
      </p:sp>
    </p:spTree>
    <p:extLst>
      <p:ext uri="{BB962C8B-B14F-4D97-AF65-F5344CB8AC3E}">
        <p14:creationId xmlns:p14="http://schemas.microsoft.com/office/powerpoint/2010/main" val="381423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6646A99-F018-45BE-9E55-CE30B49DA53F}"/>
              </a:ext>
            </a:extLst>
          </p:cNvPr>
          <p:cNvGraphicFramePr>
            <a:graphicFrameLocks noGrp="1"/>
          </p:cNvGraphicFramePr>
          <p:nvPr>
            <p:ph idx="1"/>
            <p:extLst>
              <p:ext uri="{D42A27DB-BD31-4B8C-83A1-F6EECF244321}">
                <p14:modId xmlns:p14="http://schemas.microsoft.com/office/powerpoint/2010/main" val="1123249474"/>
              </p:ext>
            </p:extLst>
          </p:nvPr>
        </p:nvGraphicFramePr>
        <p:xfrm>
          <a:off x="228600" y="1447801"/>
          <a:ext cx="8686800" cy="5303520"/>
        </p:xfrm>
        <a:graphic>
          <a:graphicData uri="http://schemas.openxmlformats.org/drawingml/2006/table">
            <a:tbl>
              <a:tblPr firstRow="1" bandRow="1">
                <a:tableStyleId>{5C22544A-7EE6-4342-B048-85BDC9FD1C3A}</a:tableStyleId>
              </a:tblPr>
              <a:tblGrid>
                <a:gridCol w="3255223">
                  <a:extLst>
                    <a:ext uri="{9D8B030D-6E8A-4147-A177-3AD203B41FA5}">
                      <a16:colId xmlns:a16="http://schemas.microsoft.com/office/drawing/2014/main" val="3743779752"/>
                    </a:ext>
                  </a:extLst>
                </a:gridCol>
                <a:gridCol w="3029441">
                  <a:extLst>
                    <a:ext uri="{9D8B030D-6E8A-4147-A177-3AD203B41FA5}">
                      <a16:colId xmlns:a16="http://schemas.microsoft.com/office/drawing/2014/main" val="2294542138"/>
                    </a:ext>
                  </a:extLst>
                </a:gridCol>
                <a:gridCol w="2402136">
                  <a:extLst>
                    <a:ext uri="{9D8B030D-6E8A-4147-A177-3AD203B41FA5}">
                      <a16:colId xmlns:a16="http://schemas.microsoft.com/office/drawing/2014/main" val="3815433625"/>
                    </a:ext>
                  </a:extLst>
                </a:gridCol>
              </a:tblGrid>
              <a:tr h="1161393">
                <a:tc>
                  <a:txBody>
                    <a:bodyPr/>
                    <a:lstStyle/>
                    <a:p>
                      <a:r>
                        <a:rPr lang="en-US" dirty="0"/>
                        <a:t>Service</a:t>
                      </a:r>
                    </a:p>
                  </a:txBody>
                  <a:tcPr/>
                </a:tc>
                <a:tc>
                  <a:txBody>
                    <a:bodyPr/>
                    <a:lstStyle/>
                    <a:p>
                      <a:r>
                        <a:rPr lang="en-US" dirty="0"/>
                        <a:t>Support for Community Integration</a:t>
                      </a:r>
                    </a:p>
                  </a:txBody>
                  <a:tcPr/>
                </a:tc>
                <a:tc>
                  <a:txBody>
                    <a:bodyPr/>
                    <a:lstStyle/>
                    <a:p>
                      <a:r>
                        <a:rPr lang="en-US" dirty="0"/>
                        <a:t>Support for Competitive Integrated Employment</a:t>
                      </a:r>
                    </a:p>
                  </a:txBody>
                  <a:tcPr/>
                </a:tc>
                <a:extLst>
                  <a:ext uri="{0D108BD9-81ED-4DB2-BD59-A6C34878D82A}">
                    <a16:rowId xmlns:a16="http://schemas.microsoft.com/office/drawing/2014/main" val="965972405"/>
                  </a:ext>
                </a:extLst>
              </a:tr>
              <a:tr h="893379">
                <a:tc>
                  <a:txBody>
                    <a:bodyPr/>
                    <a:lstStyle/>
                    <a:p>
                      <a:r>
                        <a:rPr lang="en-US" dirty="0"/>
                        <a:t>Residential Habilitation</a:t>
                      </a:r>
                    </a:p>
                  </a:txBody>
                  <a:tcPr/>
                </a:tc>
                <a:tc>
                  <a:txBody>
                    <a:bodyPr/>
                    <a:lstStyle/>
                    <a:p>
                      <a:r>
                        <a:rPr lang="en-US" dirty="0"/>
                        <a:t>No more than 3 individuals</a:t>
                      </a:r>
                    </a:p>
                    <a:p>
                      <a:r>
                        <a:rPr lang="en-US" dirty="0"/>
                        <a:t>Focus on community integration</a:t>
                      </a:r>
                    </a:p>
                  </a:txBody>
                  <a:tcPr/>
                </a:tc>
                <a:tc>
                  <a:txBody>
                    <a:bodyPr/>
                    <a:lstStyle/>
                    <a:p>
                      <a:r>
                        <a:rPr lang="en-US" dirty="0"/>
                        <a:t>No mention</a:t>
                      </a:r>
                    </a:p>
                  </a:txBody>
                  <a:tcPr/>
                </a:tc>
                <a:extLst>
                  <a:ext uri="{0D108BD9-81ED-4DB2-BD59-A6C34878D82A}">
                    <a16:rowId xmlns:a16="http://schemas.microsoft.com/office/drawing/2014/main" val="3581371811"/>
                  </a:ext>
                </a:extLst>
              </a:tr>
              <a:tr h="1161393">
                <a:tc>
                  <a:txBody>
                    <a:bodyPr/>
                    <a:lstStyle/>
                    <a:p>
                      <a:r>
                        <a:rPr lang="en-US" dirty="0"/>
                        <a:t>Habilitative Workshop</a:t>
                      </a:r>
                    </a:p>
                  </a:txBody>
                  <a:tcPr/>
                </a:tc>
                <a:tc>
                  <a:txBody>
                    <a:bodyPr/>
                    <a:lstStyle/>
                    <a:p>
                      <a:r>
                        <a:rPr lang="en-US" dirty="0"/>
                        <a:t>Takes place in provider owned or controlled setting</a:t>
                      </a:r>
                    </a:p>
                  </a:txBody>
                  <a:tcPr/>
                </a:tc>
                <a:tc>
                  <a:txBody>
                    <a:bodyPr/>
                    <a:lstStyle/>
                    <a:p>
                      <a:r>
                        <a:rPr lang="en-US" dirty="0"/>
                        <a:t>Service for people who don’t have employment goal and not seeking CIE</a:t>
                      </a:r>
                    </a:p>
                  </a:txBody>
                  <a:tcPr/>
                </a:tc>
                <a:extLst>
                  <a:ext uri="{0D108BD9-81ED-4DB2-BD59-A6C34878D82A}">
                    <a16:rowId xmlns:a16="http://schemas.microsoft.com/office/drawing/2014/main" val="1719307374"/>
                  </a:ext>
                </a:extLst>
              </a:tr>
              <a:tr h="1965435">
                <a:tc>
                  <a:txBody>
                    <a:bodyPr/>
                    <a:lstStyle/>
                    <a:p>
                      <a:r>
                        <a:rPr lang="en-US" dirty="0"/>
                        <a:t>Habilitative Comm Inclusion</a:t>
                      </a:r>
                    </a:p>
                  </a:txBody>
                  <a:tcPr/>
                </a:tc>
                <a:tc>
                  <a:txBody>
                    <a:bodyPr/>
                    <a:lstStyle/>
                    <a:p>
                      <a:r>
                        <a:rPr lang="en-US" dirty="0"/>
                        <a:t>Minimum 51% of service must take place in community. </a:t>
                      </a:r>
                      <a:r>
                        <a:rPr lang="en-US" dirty="0" err="1"/>
                        <a:t>Opps</a:t>
                      </a:r>
                      <a:r>
                        <a:rPr lang="en-US" dirty="0"/>
                        <a:t> to make connections &amp; interact w/ community members; volunteering; mobility training; community groups &amp; activities</a:t>
                      </a:r>
                    </a:p>
                  </a:txBody>
                  <a:tcPr/>
                </a:tc>
                <a:tc>
                  <a:txBody>
                    <a:bodyPr/>
                    <a:lstStyle/>
                    <a:p>
                      <a:r>
                        <a:rPr lang="en-US" dirty="0"/>
                        <a:t>Community participation and skill development can springboard to increased interest and ability to obtain CIE</a:t>
                      </a:r>
                    </a:p>
                  </a:txBody>
                  <a:tcPr/>
                </a:tc>
                <a:extLst>
                  <a:ext uri="{0D108BD9-81ED-4DB2-BD59-A6C34878D82A}">
                    <a16:rowId xmlns:a16="http://schemas.microsoft.com/office/drawing/2014/main" val="4032921742"/>
                  </a:ext>
                </a:extLst>
              </a:tr>
            </a:tbl>
          </a:graphicData>
        </a:graphic>
      </p:graphicFrame>
      <p:sp>
        <p:nvSpPr>
          <p:cNvPr id="3" name="Title 2">
            <a:extLst>
              <a:ext uri="{FF2B5EF4-FFF2-40B4-BE49-F238E27FC236}">
                <a16:creationId xmlns:a16="http://schemas.microsoft.com/office/drawing/2014/main" id="{351FDA7B-6806-4BD7-A35F-6BDDE1E70186}"/>
              </a:ext>
            </a:extLst>
          </p:cNvPr>
          <p:cNvSpPr>
            <a:spLocks noGrp="1"/>
          </p:cNvSpPr>
          <p:nvPr>
            <p:ph type="title"/>
          </p:nvPr>
        </p:nvSpPr>
        <p:spPr/>
        <p:txBody>
          <a:bodyPr/>
          <a:lstStyle/>
          <a:p>
            <a:r>
              <a:rPr lang="en-US" dirty="0"/>
              <a:t>DD Services Directory</a:t>
            </a:r>
          </a:p>
        </p:txBody>
      </p:sp>
    </p:spTree>
    <p:extLst>
      <p:ext uri="{BB962C8B-B14F-4D97-AF65-F5344CB8AC3E}">
        <p14:creationId xmlns:p14="http://schemas.microsoft.com/office/powerpoint/2010/main" val="3347410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5B8519-3A9A-4471-9143-AB30A51A95E6}"/>
              </a:ext>
            </a:extLst>
          </p:cNvPr>
          <p:cNvSpPr>
            <a:spLocks noGrp="1"/>
          </p:cNvSpPr>
          <p:nvPr>
            <p:ph idx="1"/>
          </p:nvPr>
        </p:nvSpPr>
        <p:spPr>
          <a:xfrm>
            <a:off x="609601" y="2675466"/>
            <a:ext cx="7848600" cy="3953934"/>
          </a:xfrm>
        </p:spPr>
        <p:txBody>
          <a:bodyPr>
            <a:normAutofit fontScale="85000" lnSpcReduction="10000"/>
          </a:bodyPr>
          <a:lstStyle/>
          <a:p>
            <a:r>
              <a:rPr lang="en-US" dirty="0"/>
              <a:t>Based in part on historical utilization – not necessarily the services most aligned with HCBS Settings Rule </a:t>
            </a:r>
          </a:p>
          <a:p>
            <a:endParaRPr lang="en-US" sz="1700" dirty="0"/>
          </a:p>
          <a:p>
            <a:r>
              <a:rPr lang="en-US" dirty="0"/>
              <a:t>No budget adjustments for choosing integrated employment or community participation even though there is clear evidence these choices result in lower, long-term costs to serve</a:t>
            </a:r>
          </a:p>
          <a:p>
            <a:endParaRPr lang="en-US" sz="1900" dirty="0"/>
          </a:p>
          <a:p>
            <a:r>
              <a:rPr lang="en-US" dirty="0"/>
              <a:t>People inadvertently incentivized to choose cheaper services so they can maximize the units of service they receive</a:t>
            </a:r>
          </a:p>
          <a:p>
            <a:endParaRPr lang="en-US" sz="1900" dirty="0"/>
          </a:p>
          <a:p>
            <a:r>
              <a:rPr lang="en-US" dirty="0"/>
              <a:t>More services doesn’t necessarily mean a better life!  Services with lower cost unit rates often result in DSPs paid more poorly, increased turnover and decreased quality.</a:t>
            </a:r>
          </a:p>
        </p:txBody>
      </p:sp>
      <p:sp>
        <p:nvSpPr>
          <p:cNvPr id="3" name="Title 2">
            <a:extLst>
              <a:ext uri="{FF2B5EF4-FFF2-40B4-BE49-F238E27FC236}">
                <a16:creationId xmlns:a16="http://schemas.microsoft.com/office/drawing/2014/main" id="{088201B7-A0D3-4909-97CB-64BFB6447B0E}"/>
              </a:ext>
            </a:extLst>
          </p:cNvPr>
          <p:cNvSpPr>
            <a:spLocks noGrp="1"/>
          </p:cNvSpPr>
          <p:nvPr>
            <p:ph type="title"/>
          </p:nvPr>
        </p:nvSpPr>
        <p:spPr/>
        <p:txBody>
          <a:bodyPr/>
          <a:lstStyle/>
          <a:p>
            <a:r>
              <a:rPr lang="en-US" dirty="0"/>
              <a:t>Problems with Individual Budgets</a:t>
            </a:r>
          </a:p>
        </p:txBody>
      </p:sp>
    </p:spTree>
    <p:extLst>
      <p:ext uri="{BB962C8B-B14F-4D97-AF65-F5344CB8AC3E}">
        <p14:creationId xmlns:p14="http://schemas.microsoft.com/office/powerpoint/2010/main" val="3884364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00D900-19E8-42E6-8B3B-EA07FF80E09D}"/>
              </a:ext>
            </a:extLst>
          </p:cNvPr>
          <p:cNvPicPr>
            <a:picLocks noChangeAspect="1"/>
          </p:cNvPicPr>
          <p:nvPr/>
        </p:nvPicPr>
        <p:blipFill>
          <a:blip r:embed="rId3"/>
          <a:stretch>
            <a:fillRect/>
          </a:stretch>
        </p:blipFill>
        <p:spPr>
          <a:xfrm>
            <a:off x="1600200" y="457200"/>
            <a:ext cx="6173719" cy="6173719"/>
          </a:xfrm>
          <a:prstGeom prst="rect">
            <a:avLst/>
          </a:prstGeom>
        </p:spPr>
      </p:pic>
    </p:spTree>
    <p:extLst>
      <p:ext uri="{BB962C8B-B14F-4D97-AF65-F5344CB8AC3E}">
        <p14:creationId xmlns:p14="http://schemas.microsoft.com/office/powerpoint/2010/main" val="1544568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373188-73DC-4782-A066-47B098AF503A}"/>
              </a:ext>
            </a:extLst>
          </p:cNvPr>
          <p:cNvSpPr>
            <a:spLocks noGrp="1"/>
          </p:cNvSpPr>
          <p:nvPr>
            <p:ph idx="1"/>
          </p:nvPr>
        </p:nvSpPr>
        <p:spPr>
          <a:xfrm>
            <a:off x="457200" y="2743199"/>
            <a:ext cx="8229599" cy="3962401"/>
          </a:xfrm>
        </p:spPr>
        <p:txBody>
          <a:bodyPr>
            <a:normAutofit fontScale="92500" lnSpcReduction="20000"/>
          </a:bodyPr>
          <a:lstStyle/>
          <a:p>
            <a:r>
              <a:rPr lang="en-US" dirty="0"/>
              <a:t>Services that don’t have prescribed staffing ratios that must be maintained to bill</a:t>
            </a:r>
          </a:p>
          <a:p>
            <a:pPr lvl="1"/>
            <a:r>
              <a:rPr lang="en-US" dirty="0"/>
              <a:t>Providers elsewhere have used this flexibility to reduce staffing ratios in their own settings in order to free up resources to provide more individualized supports when people are in the community.</a:t>
            </a:r>
          </a:p>
          <a:p>
            <a:pPr lvl="1"/>
            <a:endParaRPr lang="en-US" dirty="0"/>
          </a:p>
          <a:p>
            <a:r>
              <a:rPr lang="en-US" dirty="0"/>
              <a:t>Some services that don’t limit billing only to face-to-face time</a:t>
            </a:r>
          </a:p>
          <a:p>
            <a:pPr marL="0" indent="0">
              <a:buNone/>
            </a:pPr>
            <a:endParaRPr lang="en-US" dirty="0"/>
          </a:p>
          <a:p>
            <a:r>
              <a:rPr lang="en-US" dirty="0"/>
              <a:t>Residential models limited to maximum of three individuals – many states typically have larger group homes</a:t>
            </a:r>
          </a:p>
          <a:p>
            <a:endParaRPr lang="en-US" dirty="0"/>
          </a:p>
          <a:p>
            <a:r>
              <a:rPr lang="en-US" dirty="0"/>
              <a:t>Can have </a:t>
            </a:r>
            <a:r>
              <a:rPr lang="en-US" b="1" dirty="0"/>
              <a:t>sleep-in</a:t>
            </a:r>
            <a:r>
              <a:rPr lang="en-US" dirty="0"/>
              <a:t> night staff in residential</a:t>
            </a:r>
          </a:p>
          <a:p>
            <a:pPr marL="0" indent="0">
              <a:buNone/>
            </a:pPr>
            <a:endParaRPr lang="en-US" dirty="0"/>
          </a:p>
        </p:txBody>
      </p:sp>
      <p:sp>
        <p:nvSpPr>
          <p:cNvPr id="4" name="Title 3">
            <a:extLst>
              <a:ext uri="{FF2B5EF4-FFF2-40B4-BE49-F238E27FC236}">
                <a16:creationId xmlns:a16="http://schemas.microsoft.com/office/drawing/2014/main" id="{9C0FF596-4A2D-4FF1-9AF1-5911A04C6875}"/>
              </a:ext>
            </a:extLst>
          </p:cNvPr>
          <p:cNvSpPr>
            <a:spLocks noGrp="1"/>
          </p:cNvSpPr>
          <p:nvPr>
            <p:ph type="title"/>
          </p:nvPr>
        </p:nvSpPr>
        <p:spPr/>
        <p:txBody>
          <a:bodyPr/>
          <a:lstStyle/>
          <a:p>
            <a:r>
              <a:rPr lang="en-US" dirty="0"/>
              <a:t>Opportunities in Nebraska</a:t>
            </a:r>
          </a:p>
        </p:txBody>
      </p:sp>
    </p:spTree>
    <p:extLst>
      <p:ext uri="{BB962C8B-B14F-4D97-AF65-F5344CB8AC3E}">
        <p14:creationId xmlns:p14="http://schemas.microsoft.com/office/powerpoint/2010/main" val="367879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373188-73DC-4782-A066-47B098AF503A}"/>
              </a:ext>
            </a:extLst>
          </p:cNvPr>
          <p:cNvSpPr>
            <a:spLocks noGrp="1"/>
          </p:cNvSpPr>
          <p:nvPr>
            <p:ph idx="1"/>
          </p:nvPr>
        </p:nvSpPr>
        <p:spPr>
          <a:xfrm>
            <a:off x="872067" y="2675466"/>
            <a:ext cx="7408333" cy="3953933"/>
          </a:xfrm>
        </p:spPr>
        <p:txBody>
          <a:bodyPr>
            <a:normAutofit fontScale="92500"/>
          </a:bodyPr>
          <a:lstStyle/>
          <a:p>
            <a:r>
              <a:rPr lang="en-US" dirty="0"/>
              <a:t>No strictly designated service delivery timeframes/days of week</a:t>
            </a:r>
          </a:p>
          <a:p>
            <a:endParaRPr lang="en-US" dirty="0"/>
          </a:p>
          <a:p>
            <a:r>
              <a:rPr lang="en-US" dirty="0"/>
              <a:t>Not limited only to per diem rates that require a certain number of hours of service per day in order to bill</a:t>
            </a:r>
          </a:p>
          <a:p>
            <a:endParaRPr lang="en-US" dirty="0"/>
          </a:p>
          <a:p>
            <a:r>
              <a:rPr lang="en-US" dirty="0"/>
              <a:t>35 hours/week combined day/employment services limit</a:t>
            </a:r>
          </a:p>
          <a:p>
            <a:pPr marL="0" indent="0">
              <a:buNone/>
            </a:pPr>
            <a:endParaRPr lang="en-US" dirty="0"/>
          </a:p>
          <a:p>
            <a:r>
              <a:rPr lang="en-US" dirty="0"/>
              <a:t>Transportation to/from not included in rates paid for day/employment services</a:t>
            </a:r>
          </a:p>
        </p:txBody>
      </p:sp>
      <p:sp>
        <p:nvSpPr>
          <p:cNvPr id="4" name="Title 3">
            <a:extLst>
              <a:ext uri="{FF2B5EF4-FFF2-40B4-BE49-F238E27FC236}">
                <a16:creationId xmlns:a16="http://schemas.microsoft.com/office/drawing/2014/main" id="{9C0FF596-4A2D-4FF1-9AF1-5911A04C6875}"/>
              </a:ext>
            </a:extLst>
          </p:cNvPr>
          <p:cNvSpPr>
            <a:spLocks noGrp="1"/>
          </p:cNvSpPr>
          <p:nvPr>
            <p:ph type="title"/>
          </p:nvPr>
        </p:nvSpPr>
        <p:spPr/>
        <p:txBody>
          <a:bodyPr/>
          <a:lstStyle/>
          <a:p>
            <a:r>
              <a:rPr lang="en-US" dirty="0"/>
              <a:t>Opportunities in Nebraska (2)</a:t>
            </a:r>
          </a:p>
        </p:txBody>
      </p:sp>
    </p:spTree>
    <p:extLst>
      <p:ext uri="{BB962C8B-B14F-4D97-AF65-F5344CB8AC3E}">
        <p14:creationId xmlns:p14="http://schemas.microsoft.com/office/powerpoint/2010/main" val="4288398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09D9D8-F8F2-49FF-9D49-F28FA87FED9A}"/>
              </a:ext>
            </a:extLst>
          </p:cNvPr>
          <p:cNvSpPr>
            <a:spLocks noGrp="1"/>
          </p:cNvSpPr>
          <p:nvPr>
            <p:ph idx="1"/>
          </p:nvPr>
        </p:nvSpPr>
        <p:spPr/>
        <p:txBody>
          <a:bodyPr>
            <a:normAutofit fontScale="92500" lnSpcReduction="20000"/>
          </a:bodyPr>
          <a:lstStyle/>
          <a:p>
            <a:r>
              <a:rPr lang="en-US" dirty="0"/>
              <a:t>Cartoon new rule new ways to get around it</a:t>
            </a:r>
          </a:p>
          <a:p>
            <a:r>
              <a:rPr lang="en-US" dirty="0"/>
              <a:t>Resistance to change</a:t>
            </a:r>
          </a:p>
          <a:p>
            <a:r>
              <a:rPr lang="en-US" dirty="0"/>
              <a:t>No thanks we’re too busy cartoon</a:t>
            </a:r>
          </a:p>
          <a:p>
            <a:endParaRPr lang="en-US" dirty="0"/>
          </a:p>
          <a:p>
            <a:r>
              <a:rPr lang="en-US" dirty="0">
                <a:solidFill>
                  <a:schemeClr val="tx1"/>
                </a:solidFill>
              </a:rPr>
              <a:t>Helping People Have Lives </a:t>
            </a:r>
            <a:br>
              <a:rPr lang="en-US" dirty="0">
                <a:solidFill>
                  <a:schemeClr val="tx1"/>
                </a:solidFill>
              </a:rPr>
            </a:br>
            <a:r>
              <a:rPr lang="en-US" dirty="0">
                <a:solidFill>
                  <a:schemeClr val="tx1"/>
                </a:solidFill>
              </a:rPr>
              <a:t>Like Yours and Mine</a:t>
            </a:r>
          </a:p>
          <a:p>
            <a:endParaRPr lang="en-US" dirty="0">
              <a:solidFill>
                <a:schemeClr val="tx1"/>
              </a:solidFill>
            </a:endParaRPr>
          </a:p>
          <a:p>
            <a:r>
              <a:rPr lang="en-US" dirty="0">
                <a:solidFill>
                  <a:schemeClr val="tx1"/>
                </a:solidFill>
              </a:rPr>
              <a:t>Is inclusion dead?      In but not of (gerbil run)</a:t>
            </a:r>
          </a:p>
          <a:p>
            <a:r>
              <a:rPr lang="en-US" dirty="0">
                <a:solidFill>
                  <a:schemeClr val="tx1"/>
                </a:solidFill>
              </a:rPr>
              <a:t>Merrill and my presentation from the TN provider conference</a:t>
            </a:r>
            <a:endParaRPr lang="en-US" dirty="0"/>
          </a:p>
        </p:txBody>
      </p:sp>
      <p:sp>
        <p:nvSpPr>
          <p:cNvPr id="3" name="Title 2">
            <a:extLst>
              <a:ext uri="{FF2B5EF4-FFF2-40B4-BE49-F238E27FC236}">
                <a16:creationId xmlns:a16="http://schemas.microsoft.com/office/drawing/2014/main" id="{48C8FD37-CBB0-4D2B-8B61-085970626EBF}"/>
              </a:ext>
            </a:extLst>
          </p:cNvPr>
          <p:cNvSpPr>
            <a:spLocks noGrp="1"/>
          </p:cNvSpPr>
          <p:nvPr>
            <p:ph type="title"/>
          </p:nvPr>
        </p:nvSpPr>
        <p:spPr/>
        <p:txBody>
          <a:bodyPr/>
          <a:lstStyle/>
          <a:p>
            <a:r>
              <a:rPr lang="en-US" dirty="0"/>
              <a:t>Interrupting Our Status Quo</a:t>
            </a:r>
          </a:p>
        </p:txBody>
      </p:sp>
      <p:pic>
        <p:nvPicPr>
          <p:cNvPr id="4" name="Content Placeholder 3" descr="Related image">
            <a:extLst>
              <a:ext uri="{FF2B5EF4-FFF2-40B4-BE49-F238E27FC236}">
                <a16:creationId xmlns:a16="http://schemas.microsoft.com/office/drawing/2014/main" id="{862F68B7-481E-4BAB-BC30-23C047D33EE5}"/>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71472"/>
            <a:ext cx="7924800" cy="4648200"/>
          </a:xfrm>
          <a:prstGeom prst="rect">
            <a:avLst/>
          </a:prstGeom>
          <a:noFill/>
          <a:ln>
            <a:noFill/>
          </a:ln>
        </p:spPr>
      </p:pic>
    </p:spTree>
    <p:extLst>
      <p:ext uri="{BB962C8B-B14F-4D97-AF65-F5344CB8AC3E}">
        <p14:creationId xmlns:p14="http://schemas.microsoft.com/office/powerpoint/2010/main" val="2316278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67000"/>
            <a:ext cx="8001000" cy="3581400"/>
          </a:xfrm>
        </p:spPr>
        <p:txBody>
          <a:bodyPr>
            <a:normAutofit fontScale="92500"/>
          </a:bodyPr>
          <a:lstStyle/>
          <a:p>
            <a:r>
              <a:rPr lang="en-US" dirty="0"/>
              <a:t>A federal regulation that defines </a:t>
            </a:r>
            <a:r>
              <a:rPr lang="en-US" b="1" dirty="0">
                <a:solidFill>
                  <a:srgbClr val="FF0000"/>
                </a:solidFill>
              </a:rPr>
              <a:t>standards</a:t>
            </a:r>
            <a:r>
              <a:rPr lang="en-US" dirty="0"/>
              <a:t> for settings where Medicaid HCBS services are provided using federal funding.</a:t>
            </a:r>
          </a:p>
          <a:p>
            <a:endParaRPr lang="en-US" sz="1700" dirty="0"/>
          </a:p>
          <a:p>
            <a:r>
              <a:rPr lang="en-US" dirty="0"/>
              <a:t>The Rule is the result of a nearly </a:t>
            </a:r>
            <a:r>
              <a:rPr lang="en-US" b="1" dirty="0">
                <a:solidFill>
                  <a:srgbClr val="FF0000"/>
                </a:solidFill>
              </a:rPr>
              <a:t>5-year rule-making process </a:t>
            </a:r>
            <a:r>
              <a:rPr lang="en-US" dirty="0"/>
              <a:t>during which over 2,000 public comments were submitted during multiple public comment periods.</a:t>
            </a:r>
          </a:p>
          <a:p>
            <a:endParaRPr lang="en-US" sz="1700" dirty="0"/>
          </a:p>
          <a:p>
            <a:r>
              <a:rPr lang="en-US" dirty="0"/>
              <a:t>The final Rule was issued in March 2014. States were given until </a:t>
            </a:r>
            <a:r>
              <a:rPr lang="en-US" b="1" dirty="0">
                <a:solidFill>
                  <a:srgbClr val="FF0000"/>
                </a:solidFill>
              </a:rPr>
              <a:t>March 2022 </a:t>
            </a:r>
            <a:r>
              <a:rPr lang="en-US" dirty="0"/>
              <a:t>(8 years) to bring all existing HCBS settings into compliance with </a:t>
            </a:r>
            <a:r>
              <a:rPr lang="en-US" u="sng" dirty="0"/>
              <a:t>all</a:t>
            </a:r>
            <a:r>
              <a:rPr lang="en-US" dirty="0"/>
              <a:t> of the standards in the Rule.</a:t>
            </a:r>
          </a:p>
          <a:p>
            <a:endParaRPr lang="en-US" dirty="0"/>
          </a:p>
        </p:txBody>
      </p:sp>
      <p:sp>
        <p:nvSpPr>
          <p:cNvPr id="3" name="Title 2"/>
          <p:cNvSpPr>
            <a:spLocks noGrp="1"/>
          </p:cNvSpPr>
          <p:nvPr>
            <p:ph type="title"/>
          </p:nvPr>
        </p:nvSpPr>
        <p:spPr>
          <a:xfrm>
            <a:off x="457200" y="274638"/>
            <a:ext cx="8229600" cy="1143000"/>
          </a:xfrm>
        </p:spPr>
        <p:txBody>
          <a:bodyPr>
            <a:normAutofit/>
          </a:bodyPr>
          <a:lstStyle/>
          <a:p>
            <a:r>
              <a:rPr lang="en-US" dirty="0"/>
              <a:t>The HCBS Settings Rule</a:t>
            </a:r>
          </a:p>
        </p:txBody>
      </p:sp>
    </p:spTree>
    <p:extLst>
      <p:ext uri="{BB962C8B-B14F-4D97-AF65-F5344CB8AC3E}">
        <p14:creationId xmlns:p14="http://schemas.microsoft.com/office/powerpoint/2010/main" val="414791632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09D9D8-F8F2-49FF-9D49-F28FA87FED9A}"/>
              </a:ext>
            </a:extLst>
          </p:cNvPr>
          <p:cNvSpPr>
            <a:spLocks noGrp="1"/>
          </p:cNvSpPr>
          <p:nvPr>
            <p:ph idx="1"/>
          </p:nvPr>
        </p:nvSpPr>
        <p:spPr>
          <a:xfrm>
            <a:off x="381001" y="2590800"/>
            <a:ext cx="8229600" cy="3928871"/>
          </a:xfrm>
        </p:spPr>
        <p:txBody>
          <a:bodyPr>
            <a:normAutofit fontScale="92500"/>
          </a:bodyPr>
          <a:lstStyle/>
          <a:p>
            <a:r>
              <a:rPr lang="en-US" dirty="0"/>
              <a:t>Does what  we support people to do currently represent </a:t>
            </a:r>
            <a:r>
              <a:rPr lang="en-US" b="1" dirty="0"/>
              <a:t>all that you think people are capable of</a:t>
            </a:r>
            <a:r>
              <a:rPr lang="en-US" dirty="0"/>
              <a:t>?</a:t>
            </a:r>
          </a:p>
          <a:p>
            <a:endParaRPr lang="en-US" dirty="0"/>
          </a:p>
          <a:p>
            <a:r>
              <a:rPr lang="en-US" dirty="0"/>
              <a:t>Does the amount of participation and involvement in and with the community that we support people to have currently represent </a:t>
            </a:r>
            <a:r>
              <a:rPr lang="en-US" b="1" dirty="0"/>
              <a:t>the extent of inclusion you think your local community(s) are capable of and/or willing to embrace</a:t>
            </a:r>
            <a:r>
              <a:rPr lang="en-US" dirty="0"/>
              <a:t>?</a:t>
            </a:r>
          </a:p>
          <a:p>
            <a:endParaRPr lang="en-US" dirty="0"/>
          </a:p>
          <a:p>
            <a:r>
              <a:rPr lang="en-US" dirty="0"/>
              <a:t>If you answered “no” to either of these questions, then the quest to find new ways to move forward is essential</a:t>
            </a:r>
          </a:p>
        </p:txBody>
      </p:sp>
      <p:sp>
        <p:nvSpPr>
          <p:cNvPr id="3" name="Title 2">
            <a:extLst>
              <a:ext uri="{FF2B5EF4-FFF2-40B4-BE49-F238E27FC236}">
                <a16:creationId xmlns:a16="http://schemas.microsoft.com/office/drawing/2014/main" id="{48C8FD37-CBB0-4D2B-8B61-085970626EBF}"/>
              </a:ext>
            </a:extLst>
          </p:cNvPr>
          <p:cNvSpPr>
            <a:spLocks noGrp="1"/>
          </p:cNvSpPr>
          <p:nvPr>
            <p:ph type="title"/>
          </p:nvPr>
        </p:nvSpPr>
        <p:spPr/>
        <p:txBody>
          <a:bodyPr/>
          <a:lstStyle/>
          <a:p>
            <a:r>
              <a:rPr lang="en-US" dirty="0"/>
              <a:t>Asking Ourselves Frank Questions</a:t>
            </a:r>
          </a:p>
        </p:txBody>
      </p:sp>
    </p:spTree>
    <p:extLst>
      <p:ext uri="{BB962C8B-B14F-4D97-AF65-F5344CB8AC3E}">
        <p14:creationId xmlns:p14="http://schemas.microsoft.com/office/powerpoint/2010/main" val="2209192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D03419-7050-42BD-9ABD-CB1BCD05EA5D}"/>
              </a:ext>
            </a:extLst>
          </p:cNvPr>
          <p:cNvSpPr>
            <a:spLocks noGrp="1"/>
          </p:cNvSpPr>
          <p:nvPr>
            <p:ph type="title"/>
          </p:nvPr>
        </p:nvSpPr>
        <p:spPr/>
        <p:txBody>
          <a:bodyPr/>
          <a:lstStyle/>
          <a:p>
            <a:r>
              <a:rPr lang="en-US" dirty="0"/>
              <a:t>Inspiration from Across the Pond</a:t>
            </a:r>
          </a:p>
        </p:txBody>
      </p:sp>
      <p:sp>
        <p:nvSpPr>
          <p:cNvPr id="6" name="Content Placeholder 5">
            <a:extLst>
              <a:ext uri="{FF2B5EF4-FFF2-40B4-BE49-F238E27FC236}">
                <a16:creationId xmlns:a16="http://schemas.microsoft.com/office/drawing/2014/main" id="{EDF2B264-9208-4174-87DE-B72A6E922F7F}"/>
              </a:ext>
            </a:extLst>
          </p:cNvPr>
          <p:cNvSpPr>
            <a:spLocks noGrp="1"/>
          </p:cNvSpPr>
          <p:nvPr>
            <p:ph idx="1"/>
          </p:nvPr>
        </p:nvSpPr>
        <p:spPr>
          <a:xfrm>
            <a:off x="457201" y="2743200"/>
            <a:ext cx="8077200" cy="3776471"/>
          </a:xfrm>
        </p:spPr>
        <p:txBody>
          <a:bodyPr>
            <a:normAutofit fontScale="92500" lnSpcReduction="20000"/>
          </a:bodyPr>
          <a:lstStyle/>
          <a:p>
            <a:r>
              <a:rPr lang="en-US" dirty="0"/>
              <a:t>2000 Scottish Policy Strategy for People with IDD:</a:t>
            </a:r>
          </a:p>
          <a:p>
            <a:pPr marL="0" indent="0" algn="ctr">
              <a:buNone/>
            </a:pPr>
            <a:r>
              <a:rPr lang="en-US" dirty="0"/>
              <a:t>“The Same As You?”</a:t>
            </a:r>
          </a:p>
          <a:p>
            <a:endParaRPr lang="en-US" dirty="0"/>
          </a:p>
          <a:p>
            <a:r>
              <a:rPr lang="en-US" dirty="0"/>
              <a:t>Focus on helping People with IDD Have Lives Like People without IDD – minimizing or eliminating impact of disability on life opportunities and outcomes</a:t>
            </a:r>
          </a:p>
          <a:p>
            <a:endParaRPr lang="en-US" dirty="0"/>
          </a:p>
          <a:p>
            <a:r>
              <a:rPr lang="en-US" dirty="0"/>
              <a:t>See same principles in HCBS Settings Rule expectations</a:t>
            </a:r>
          </a:p>
          <a:p>
            <a:endParaRPr lang="en-US" dirty="0"/>
          </a:p>
          <a:p>
            <a:r>
              <a:rPr lang="en-US" dirty="0"/>
              <a:t>With this approach, ensuring choice means ensuring same choices that people without disabilities have</a:t>
            </a:r>
          </a:p>
        </p:txBody>
      </p:sp>
    </p:spTree>
    <p:extLst>
      <p:ext uri="{BB962C8B-B14F-4D97-AF65-F5344CB8AC3E}">
        <p14:creationId xmlns:p14="http://schemas.microsoft.com/office/powerpoint/2010/main" val="2371273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EDAD65-2F60-4C4A-86D5-22618E859604}"/>
              </a:ext>
            </a:extLst>
          </p:cNvPr>
          <p:cNvSpPr>
            <a:spLocks noGrp="1"/>
          </p:cNvSpPr>
          <p:nvPr>
            <p:ph idx="1"/>
          </p:nvPr>
        </p:nvSpPr>
        <p:spPr/>
        <p:txBody>
          <a:bodyPr/>
          <a:lstStyle/>
          <a:p>
            <a:r>
              <a:rPr lang="en-US" dirty="0"/>
              <a:t>Opportunities without support are not opportunities</a:t>
            </a:r>
          </a:p>
          <a:p>
            <a:endParaRPr lang="en-US" dirty="0"/>
          </a:p>
          <a:p>
            <a:r>
              <a:rPr lang="en-US" dirty="0"/>
              <a:t>Focus on whether both opportunities and support to take those opportunities is available</a:t>
            </a:r>
          </a:p>
          <a:p>
            <a:endParaRPr lang="en-US" dirty="0"/>
          </a:p>
          <a:p>
            <a:r>
              <a:rPr lang="en-US" dirty="0"/>
              <a:t>People with IDD aren’t all the same…</a:t>
            </a:r>
          </a:p>
          <a:p>
            <a:pPr marL="301943" lvl="1" indent="0">
              <a:buNone/>
            </a:pPr>
            <a:r>
              <a:rPr lang="en-US" dirty="0"/>
              <a:t>…but when we serve people in groups, they tend to lose their individual identities.</a:t>
            </a:r>
          </a:p>
        </p:txBody>
      </p:sp>
      <p:sp>
        <p:nvSpPr>
          <p:cNvPr id="3" name="Title 2">
            <a:extLst>
              <a:ext uri="{FF2B5EF4-FFF2-40B4-BE49-F238E27FC236}">
                <a16:creationId xmlns:a16="http://schemas.microsoft.com/office/drawing/2014/main" id="{A8742E9E-A9AF-483C-9E23-8556C045852E}"/>
              </a:ext>
            </a:extLst>
          </p:cNvPr>
          <p:cNvSpPr>
            <a:spLocks noGrp="1"/>
          </p:cNvSpPr>
          <p:nvPr>
            <p:ph type="title"/>
          </p:nvPr>
        </p:nvSpPr>
        <p:spPr/>
        <p:txBody>
          <a:bodyPr/>
          <a:lstStyle/>
          <a:p>
            <a:r>
              <a:rPr lang="en-US" dirty="0"/>
              <a:t>CMS Today</a:t>
            </a:r>
          </a:p>
        </p:txBody>
      </p:sp>
    </p:spTree>
    <p:extLst>
      <p:ext uri="{BB962C8B-B14F-4D97-AF65-F5344CB8AC3E}">
        <p14:creationId xmlns:p14="http://schemas.microsoft.com/office/powerpoint/2010/main" val="4027717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9FBD9D-8554-450A-A9F7-8AB086889059}"/>
              </a:ext>
            </a:extLst>
          </p:cNvPr>
          <p:cNvSpPr>
            <a:spLocks noGrp="1"/>
          </p:cNvSpPr>
          <p:nvPr>
            <p:ph type="title"/>
          </p:nvPr>
        </p:nvSpPr>
        <p:spPr>
          <a:xfrm>
            <a:off x="381000" y="381000"/>
            <a:ext cx="8534400" cy="3606560"/>
          </a:xfrm>
        </p:spPr>
        <p:txBody>
          <a:bodyPr>
            <a:normAutofit/>
          </a:bodyPr>
          <a:lstStyle/>
          <a:p>
            <a:r>
              <a:rPr lang="en-US" dirty="0"/>
              <a:t>Opportunities (and Support) to Receive Services in the Broader Community with Same Access to </a:t>
            </a:r>
            <a:br>
              <a:rPr lang="en-US" dirty="0"/>
            </a:br>
            <a:r>
              <a:rPr lang="en-US" dirty="0"/>
              <a:t>Broader Community as Other Members of the Community Have</a:t>
            </a:r>
          </a:p>
        </p:txBody>
      </p:sp>
      <p:sp>
        <p:nvSpPr>
          <p:cNvPr id="6" name="TextBox 5">
            <a:extLst>
              <a:ext uri="{FF2B5EF4-FFF2-40B4-BE49-F238E27FC236}">
                <a16:creationId xmlns:a16="http://schemas.microsoft.com/office/drawing/2014/main" id="{8A5159B1-186F-4BAF-B735-F234F234FC36}"/>
              </a:ext>
            </a:extLst>
          </p:cNvPr>
          <p:cNvSpPr txBox="1"/>
          <p:nvPr/>
        </p:nvSpPr>
        <p:spPr>
          <a:xfrm>
            <a:off x="1219200" y="5181600"/>
            <a:ext cx="6705600" cy="707886"/>
          </a:xfrm>
          <a:prstGeom prst="rect">
            <a:avLst/>
          </a:prstGeom>
          <a:noFill/>
        </p:spPr>
        <p:txBody>
          <a:bodyPr wrap="square" rtlCol="0">
            <a:spAutoFit/>
          </a:bodyPr>
          <a:lstStyle/>
          <a:p>
            <a:pPr algn="ctr"/>
            <a:r>
              <a:rPr lang="en-US" sz="4000" dirty="0"/>
              <a:t>Rule Requirement #1</a:t>
            </a:r>
          </a:p>
        </p:txBody>
      </p:sp>
    </p:spTree>
    <p:extLst>
      <p:ext uri="{BB962C8B-B14F-4D97-AF65-F5344CB8AC3E}">
        <p14:creationId xmlns:p14="http://schemas.microsoft.com/office/powerpoint/2010/main" val="4065353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3CE1EB-56B8-4ADC-9F59-684E39F279AE}"/>
              </a:ext>
            </a:extLst>
          </p:cNvPr>
          <p:cNvSpPr>
            <a:spLocks noGrp="1"/>
          </p:cNvSpPr>
          <p:nvPr>
            <p:ph idx="1"/>
          </p:nvPr>
        </p:nvSpPr>
        <p:spPr>
          <a:xfrm>
            <a:off x="457200" y="2667000"/>
            <a:ext cx="8229599" cy="4038600"/>
          </a:xfrm>
        </p:spPr>
        <p:txBody>
          <a:bodyPr>
            <a:normAutofit fontScale="92500" lnSpcReduction="20000"/>
          </a:bodyPr>
          <a:lstStyle/>
          <a:p>
            <a:r>
              <a:rPr lang="en-US" dirty="0"/>
              <a:t>Every person has gifts and abilities that can bring value to others</a:t>
            </a:r>
          </a:p>
          <a:p>
            <a:endParaRPr lang="en-US" sz="300" dirty="0"/>
          </a:p>
          <a:p>
            <a:r>
              <a:rPr lang="en-US" dirty="0">
                <a:solidFill>
                  <a:srgbClr val="FF0000"/>
                </a:solidFill>
              </a:rPr>
              <a:t>People with IDD </a:t>
            </a:r>
            <a:r>
              <a:rPr lang="en-US" b="1" i="1" dirty="0">
                <a:solidFill>
                  <a:srgbClr val="FF0000"/>
                </a:solidFill>
              </a:rPr>
              <a:t>belong</a:t>
            </a:r>
            <a:r>
              <a:rPr lang="en-US" i="1" dirty="0">
                <a:solidFill>
                  <a:srgbClr val="FF0000"/>
                </a:solidFill>
              </a:rPr>
              <a:t> </a:t>
            </a:r>
            <a:r>
              <a:rPr lang="en-US" dirty="0">
                <a:solidFill>
                  <a:srgbClr val="FF0000"/>
                </a:solidFill>
              </a:rPr>
              <a:t>in our schools, workplaces, neighborhoods and communities</a:t>
            </a:r>
          </a:p>
          <a:p>
            <a:endParaRPr lang="en-US" sz="200" dirty="0">
              <a:solidFill>
                <a:srgbClr val="FF0000"/>
              </a:solidFill>
            </a:endParaRPr>
          </a:p>
          <a:p>
            <a:r>
              <a:rPr lang="en-US" dirty="0"/>
              <a:t>Being </a:t>
            </a:r>
            <a:r>
              <a:rPr lang="en-US" i="1" dirty="0"/>
              <a:t>in </a:t>
            </a:r>
            <a:r>
              <a:rPr lang="en-US" dirty="0"/>
              <a:t>the community doesn’t make you </a:t>
            </a:r>
            <a:r>
              <a:rPr lang="en-US" b="1" i="1" dirty="0"/>
              <a:t>part of </a:t>
            </a:r>
            <a:r>
              <a:rPr lang="en-US" dirty="0"/>
              <a:t>the community</a:t>
            </a:r>
          </a:p>
          <a:p>
            <a:endParaRPr lang="en-US" sz="200" dirty="0"/>
          </a:p>
          <a:p>
            <a:r>
              <a:rPr lang="en-US" dirty="0">
                <a:solidFill>
                  <a:srgbClr val="FF0000"/>
                </a:solidFill>
              </a:rPr>
              <a:t>The purpose of being </a:t>
            </a:r>
            <a:r>
              <a:rPr lang="en-US" b="1" i="1" dirty="0">
                <a:solidFill>
                  <a:srgbClr val="FF0000"/>
                </a:solidFill>
              </a:rPr>
              <a:t>part of </a:t>
            </a:r>
            <a:r>
              <a:rPr lang="en-US" dirty="0">
                <a:solidFill>
                  <a:srgbClr val="FF0000"/>
                </a:solidFill>
              </a:rPr>
              <a:t>your community is to learn and grow, contribute and build relationships</a:t>
            </a:r>
          </a:p>
          <a:p>
            <a:endParaRPr lang="en-US" sz="200" dirty="0">
              <a:solidFill>
                <a:srgbClr val="FF0000"/>
              </a:solidFill>
            </a:endParaRPr>
          </a:p>
          <a:p>
            <a:r>
              <a:rPr lang="en-US" dirty="0"/>
              <a:t>People, including people with significant ID or DD, should choose what they want to do and who they want to do it with</a:t>
            </a:r>
          </a:p>
          <a:p>
            <a:endParaRPr lang="en-US" sz="200" dirty="0"/>
          </a:p>
          <a:p>
            <a:r>
              <a:rPr lang="en-US" dirty="0">
                <a:solidFill>
                  <a:srgbClr val="FF0000"/>
                </a:solidFill>
              </a:rPr>
              <a:t>People who don’t have disabilities will want to know and form relationships with people who have disabilities if the right opportunities exist</a:t>
            </a:r>
          </a:p>
          <a:p>
            <a:endParaRPr lang="en-US" sz="200" dirty="0">
              <a:solidFill>
                <a:srgbClr val="FF0000"/>
              </a:solidFill>
            </a:endParaRPr>
          </a:p>
          <a:p>
            <a:r>
              <a:rPr lang="en-US" b="1" dirty="0"/>
              <a:t>Both</a:t>
            </a:r>
            <a:r>
              <a:rPr lang="en-US" dirty="0"/>
              <a:t> will benefit from the relationships</a:t>
            </a:r>
          </a:p>
          <a:p>
            <a:endParaRPr lang="en-US" dirty="0"/>
          </a:p>
        </p:txBody>
      </p:sp>
      <p:sp>
        <p:nvSpPr>
          <p:cNvPr id="3" name="Title 2">
            <a:extLst>
              <a:ext uri="{FF2B5EF4-FFF2-40B4-BE49-F238E27FC236}">
                <a16:creationId xmlns:a16="http://schemas.microsoft.com/office/drawing/2014/main" id="{48AE83EA-292D-49F1-8120-A20B2E233CC7}"/>
              </a:ext>
            </a:extLst>
          </p:cNvPr>
          <p:cNvSpPr>
            <a:spLocks noGrp="1"/>
          </p:cNvSpPr>
          <p:nvPr>
            <p:ph type="title"/>
          </p:nvPr>
        </p:nvSpPr>
        <p:spPr/>
        <p:txBody>
          <a:bodyPr/>
          <a:lstStyle/>
          <a:p>
            <a:r>
              <a:rPr lang="en-US" dirty="0"/>
              <a:t>Our Starting Point: Our Values</a:t>
            </a:r>
          </a:p>
        </p:txBody>
      </p:sp>
    </p:spTree>
    <p:extLst>
      <p:ext uri="{BB962C8B-B14F-4D97-AF65-F5344CB8AC3E}">
        <p14:creationId xmlns:p14="http://schemas.microsoft.com/office/powerpoint/2010/main" val="175794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00A631-0A7B-4C67-AD17-9B79B1854D5E}"/>
              </a:ext>
            </a:extLst>
          </p:cNvPr>
          <p:cNvSpPr>
            <a:spLocks noGrp="1"/>
          </p:cNvSpPr>
          <p:nvPr>
            <p:ph idx="1"/>
          </p:nvPr>
        </p:nvSpPr>
        <p:spPr>
          <a:xfrm>
            <a:off x="457200" y="2667000"/>
            <a:ext cx="7423150" cy="3962400"/>
          </a:xfrm>
        </p:spPr>
        <p:txBody>
          <a:bodyPr>
            <a:normAutofit fontScale="77500" lnSpcReduction="20000"/>
          </a:bodyPr>
          <a:lstStyle/>
          <a:p>
            <a:r>
              <a:rPr lang="en-US" dirty="0"/>
              <a:t>What is important to the person? – Activities they enjoy; things they want to learn/do; relationships they want to have</a:t>
            </a:r>
          </a:p>
          <a:p>
            <a:r>
              <a:rPr lang="en-US" dirty="0"/>
              <a:t>Do we need to engage with the person in exploration of the local community - and its people - to begin to understand what the person wants?</a:t>
            </a:r>
          </a:p>
          <a:p>
            <a:r>
              <a:rPr lang="en-US" dirty="0"/>
              <a:t>Where are the activities/places/people that align with the person’s interests/goals?</a:t>
            </a:r>
          </a:p>
          <a:p>
            <a:r>
              <a:rPr lang="en-US" dirty="0"/>
              <a:t>What services/supports does </a:t>
            </a:r>
            <a:r>
              <a:rPr lang="en-US" i="1" dirty="0"/>
              <a:t>this </a:t>
            </a:r>
            <a:r>
              <a:rPr lang="en-US" dirty="0"/>
              <a:t>person need to participate in those activities, do or learn those new things, to help accomplish the things that really matter </a:t>
            </a:r>
            <a:r>
              <a:rPr lang="en-US" i="1" dirty="0"/>
              <a:t>to him/her—</a:t>
            </a:r>
            <a:r>
              <a:rPr lang="en-US" dirty="0"/>
              <a:t>not a program, but a unique life</a:t>
            </a:r>
          </a:p>
          <a:p>
            <a:r>
              <a:rPr lang="en-US" dirty="0"/>
              <a:t>We know community inclusion doesn’t just happen – what’s important beyond showing up?</a:t>
            </a:r>
          </a:p>
          <a:p>
            <a:pPr marL="0" indent="0" algn="ctr">
              <a:buNone/>
            </a:pPr>
            <a:r>
              <a:rPr lang="en-US" dirty="0">
                <a:solidFill>
                  <a:srgbClr val="FF0000"/>
                </a:solidFill>
              </a:rPr>
              <a:t>HOW DO WE MAKE A SERVICE FOCUSED ON FUNCTIONAL </a:t>
            </a:r>
          </a:p>
          <a:p>
            <a:pPr marL="0" indent="0" algn="ctr">
              <a:buNone/>
            </a:pPr>
            <a:r>
              <a:rPr lang="en-US" dirty="0">
                <a:solidFill>
                  <a:srgbClr val="FF0000"/>
                </a:solidFill>
              </a:rPr>
              <a:t>NEEDS/GOALS BE A SERVICE THAT SUPPORTS A GOOD LIFE?</a:t>
            </a:r>
          </a:p>
          <a:p>
            <a:endParaRPr lang="en-US" dirty="0"/>
          </a:p>
          <a:p>
            <a:endParaRPr lang="en-US" dirty="0"/>
          </a:p>
        </p:txBody>
      </p:sp>
      <p:sp>
        <p:nvSpPr>
          <p:cNvPr id="3" name="Title 2">
            <a:extLst>
              <a:ext uri="{FF2B5EF4-FFF2-40B4-BE49-F238E27FC236}">
                <a16:creationId xmlns:a16="http://schemas.microsoft.com/office/drawing/2014/main" id="{FCD43DE7-5B43-4FE5-9092-AB144CFC91B4}"/>
              </a:ext>
            </a:extLst>
          </p:cNvPr>
          <p:cNvSpPr>
            <a:spLocks noGrp="1"/>
          </p:cNvSpPr>
          <p:nvPr>
            <p:ph type="title"/>
          </p:nvPr>
        </p:nvSpPr>
        <p:spPr>
          <a:xfrm>
            <a:off x="457200" y="338328"/>
            <a:ext cx="8458200" cy="1252728"/>
          </a:xfrm>
        </p:spPr>
        <p:txBody>
          <a:bodyPr>
            <a:normAutofit fontScale="90000"/>
          </a:bodyPr>
          <a:lstStyle/>
          <a:p>
            <a:pPr algn="l"/>
            <a:r>
              <a:rPr lang="en-US" dirty="0"/>
              <a:t>Service Plans that Reflect the HCBS Settings Rule Opportunities &amp; Support</a:t>
            </a:r>
          </a:p>
        </p:txBody>
      </p:sp>
    </p:spTree>
    <p:extLst>
      <p:ext uri="{BB962C8B-B14F-4D97-AF65-F5344CB8AC3E}">
        <p14:creationId xmlns:p14="http://schemas.microsoft.com/office/powerpoint/2010/main" val="2337711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759D28-0957-4DFF-9FB2-3C003270FC79}"/>
              </a:ext>
            </a:extLst>
          </p:cNvPr>
          <p:cNvSpPr>
            <a:spLocks noGrp="1"/>
          </p:cNvSpPr>
          <p:nvPr>
            <p:ph idx="1"/>
          </p:nvPr>
        </p:nvSpPr>
        <p:spPr>
          <a:xfrm>
            <a:off x="457201" y="2743200"/>
            <a:ext cx="8229600" cy="3776471"/>
          </a:xfrm>
        </p:spPr>
        <p:txBody>
          <a:bodyPr>
            <a:normAutofit fontScale="77500" lnSpcReduction="20000"/>
          </a:bodyPr>
          <a:lstStyle/>
          <a:p>
            <a:r>
              <a:rPr lang="en-US" sz="2800" dirty="0"/>
              <a:t>Naturally occurring in the community and among community members</a:t>
            </a:r>
          </a:p>
          <a:p>
            <a:endParaRPr lang="en-US" sz="2800" dirty="0"/>
          </a:p>
          <a:p>
            <a:r>
              <a:rPr lang="en-US" sz="2800" dirty="0"/>
              <a:t>Avoid spending energy and resources substituting for what the community already offers, or could offer with support from us</a:t>
            </a:r>
          </a:p>
          <a:p>
            <a:endParaRPr lang="en-US" sz="2800" dirty="0"/>
          </a:p>
          <a:p>
            <a:r>
              <a:rPr lang="en-US" sz="2800" dirty="0"/>
              <a:t>No more program planning – </a:t>
            </a:r>
          </a:p>
          <a:p>
            <a:pPr marL="0" indent="0" algn="ctr">
              <a:buNone/>
            </a:pPr>
            <a:r>
              <a:rPr lang="en-US" sz="2800" dirty="0"/>
              <a:t>Operate more like a large family:  Embrace the chaos!</a:t>
            </a:r>
          </a:p>
          <a:p>
            <a:pPr marL="0" indent="0" algn="ctr">
              <a:buNone/>
            </a:pPr>
            <a:endParaRPr lang="en-US" sz="2800" dirty="0"/>
          </a:p>
          <a:p>
            <a:r>
              <a:rPr lang="en-US" sz="2800" dirty="0"/>
              <a:t>Move from attendance-based focus to outcome-based focus</a:t>
            </a:r>
          </a:p>
          <a:p>
            <a:endParaRPr lang="en-US" dirty="0"/>
          </a:p>
        </p:txBody>
      </p:sp>
      <p:sp>
        <p:nvSpPr>
          <p:cNvPr id="3" name="Title 2">
            <a:extLst>
              <a:ext uri="{FF2B5EF4-FFF2-40B4-BE49-F238E27FC236}">
                <a16:creationId xmlns:a16="http://schemas.microsoft.com/office/drawing/2014/main" id="{65735D84-60C2-410B-A70F-11F9CF4AB251}"/>
              </a:ext>
            </a:extLst>
          </p:cNvPr>
          <p:cNvSpPr>
            <a:spLocks noGrp="1"/>
          </p:cNvSpPr>
          <p:nvPr>
            <p:ph type="title"/>
          </p:nvPr>
        </p:nvSpPr>
        <p:spPr/>
        <p:txBody>
          <a:bodyPr/>
          <a:lstStyle/>
          <a:p>
            <a:r>
              <a:rPr lang="en-US" dirty="0"/>
              <a:t>Focus on Opportunities</a:t>
            </a:r>
          </a:p>
        </p:txBody>
      </p:sp>
    </p:spTree>
    <p:extLst>
      <p:ext uri="{BB962C8B-B14F-4D97-AF65-F5344CB8AC3E}">
        <p14:creationId xmlns:p14="http://schemas.microsoft.com/office/powerpoint/2010/main" val="1991670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667000"/>
            <a:ext cx="7823200" cy="4114799"/>
          </a:xfrm>
        </p:spPr>
        <p:txBody>
          <a:bodyPr>
            <a:normAutofit/>
          </a:bodyPr>
          <a:lstStyle/>
          <a:p>
            <a:r>
              <a:rPr lang="en-US" dirty="0"/>
              <a:t>Don’t start with </a:t>
            </a:r>
            <a:r>
              <a:rPr lang="en-US" dirty="0">
                <a:solidFill>
                  <a:srgbClr val="FF0000"/>
                </a:solidFill>
              </a:rPr>
              <a:t>when</a:t>
            </a:r>
            <a:r>
              <a:rPr lang="en-US" dirty="0"/>
              <a:t> or </a:t>
            </a:r>
            <a:r>
              <a:rPr lang="en-US" dirty="0">
                <a:solidFill>
                  <a:srgbClr val="FF0000"/>
                </a:solidFill>
              </a:rPr>
              <a:t>where</a:t>
            </a:r>
            <a:r>
              <a:rPr lang="en-US" dirty="0"/>
              <a:t>, if you don’t have to</a:t>
            </a:r>
          </a:p>
          <a:p>
            <a:endParaRPr lang="en-US" sz="1000" dirty="0"/>
          </a:p>
          <a:p>
            <a:r>
              <a:rPr lang="en-US" dirty="0"/>
              <a:t>Start with identifying </a:t>
            </a:r>
            <a:r>
              <a:rPr lang="en-US" dirty="0">
                <a:solidFill>
                  <a:srgbClr val="FF0000"/>
                </a:solidFill>
              </a:rPr>
              <a:t>what</a:t>
            </a:r>
            <a:r>
              <a:rPr lang="en-US" dirty="0"/>
              <a:t> the person will be doing?</a:t>
            </a:r>
          </a:p>
          <a:p>
            <a:pPr lvl="1"/>
            <a:r>
              <a:rPr lang="en-US" dirty="0"/>
              <a:t>What makes sense given the person’s </a:t>
            </a:r>
            <a:r>
              <a:rPr lang="en-US" b="1" dirty="0">
                <a:solidFill>
                  <a:schemeClr val="accent3">
                    <a:lumMod val="50000"/>
                  </a:schemeClr>
                </a:solidFill>
              </a:rPr>
              <a:t>interests and goals</a:t>
            </a:r>
            <a:r>
              <a:rPr lang="en-US" dirty="0"/>
              <a:t>?</a:t>
            </a:r>
          </a:p>
          <a:p>
            <a:pPr marL="301943" lvl="1" indent="0">
              <a:buNone/>
            </a:pPr>
            <a:r>
              <a:rPr lang="en-US" u="sng" dirty="0"/>
              <a:t>AND</a:t>
            </a:r>
          </a:p>
          <a:p>
            <a:pPr lvl="1"/>
            <a:r>
              <a:rPr lang="en-US" dirty="0"/>
              <a:t>What will give people </a:t>
            </a:r>
            <a:r>
              <a:rPr lang="en-US" b="1" dirty="0">
                <a:solidFill>
                  <a:schemeClr val="accent3">
                    <a:lumMod val="50000"/>
                  </a:schemeClr>
                </a:solidFill>
              </a:rPr>
              <a:t>the greatest opportunity to interact positively with other members of their community who share those interests and goals</a:t>
            </a:r>
            <a:r>
              <a:rPr lang="en-US" dirty="0"/>
              <a:t>?</a:t>
            </a:r>
          </a:p>
          <a:p>
            <a:r>
              <a:rPr lang="en-US" dirty="0"/>
              <a:t>Then ask yourself, </a:t>
            </a:r>
            <a:r>
              <a:rPr lang="en-US" dirty="0">
                <a:solidFill>
                  <a:srgbClr val="FF0000"/>
                </a:solidFill>
              </a:rPr>
              <a:t>when</a:t>
            </a:r>
            <a:r>
              <a:rPr lang="en-US" dirty="0"/>
              <a:t> and </a:t>
            </a:r>
            <a:r>
              <a:rPr lang="en-US" dirty="0">
                <a:solidFill>
                  <a:srgbClr val="FF0000"/>
                </a:solidFill>
              </a:rPr>
              <a:t>where</a:t>
            </a:r>
            <a:r>
              <a:rPr lang="en-US" dirty="0"/>
              <a:t> do these things happen?</a:t>
            </a:r>
          </a:p>
          <a:p>
            <a:endParaRPr lang="en-US" dirty="0"/>
          </a:p>
        </p:txBody>
      </p:sp>
      <p:sp>
        <p:nvSpPr>
          <p:cNvPr id="3" name="Title 2"/>
          <p:cNvSpPr>
            <a:spLocks noGrp="1"/>
          </p:cNvSpPr>
          <p:nvPr>
            <p:ph type="title"/>
          </p:nvPr>
        </p:nvSpPr>
        <p:spPr/>
        <p:txBody>
          <a:bodyPr/>
          <a:lstStyle/>
          <a:p>
            <a:r>
              <a:rPr lang="en-US" dirty="0"/>
              <a:t>Building a Quality Schedule</a:t>
            </a:r>
          </a:p>
        </p:txBody>
      </p:sp>
    </p:spTree>
    <p:extLst>
      <p:ext uri="{BB962C8B-B14F-4D97-AF65-F5344CB8AC3E}">
        <p14:creationId xmlns:p14="http://schemas.microsoft.com/office/powerpoint/2010/main" val="926735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743200"/>
            <a:ext cx="7924800" cy="3776472"/>
          </a:xfrm>
        </p:spPr>
        <p:txBody>
          <a:bodyPr>
            <a:normAutofit fontScale="92500" lnSpcReduction="20000"/>
          </a:bodyPr>
          <a:lstStyle/>
          <a:p>
            <a:pPr marL="0" indent="0" algn="ctr">
              <a:buNone/>
            </a:pPr>
            <a:r>
              <a:rPr lang="en-US" sz="3000" dirty="0"/>
              <a:t>“The purpose of life is a life with purpose.” </a:t>
            </a:r>
          </a:p>
          <a:p>
            <a:endParaRPr lang="en-US" sz="2200" dirty="0"/>
          </a:p>
          <a:p>
            <a:r>
              <a:rPr lang="en-US" sz="2200" dirty="0"/>
              <a:t>Gaining and maintaining valued social roles changes the wider community’s perception of people we serve.</a:t>
            </a:r>
          </a:p>
          <a:p>
            <a:endParaRPr lang="en-US" sz="2200" dirty="0"/>
          </a:p>
          <a:p>
            <a:r>
              <a:rPr lang="en-US" sz="2200" dirty="0"/>
              <a:t>Having valued social roles also reduces the need for a “Protection from Harm” approach because people are less likely to be viewed as vulnerable and exploitable.</a:t>
            </a:r>
          </a:p>
          <a:p>
            <a:endParaRPr lang="en-US" sz="2200" dirty="0"/>
          </a:p>
          <a:p>
            <a:r>
              <a:rPr lang="en-US" sz="2200" dirty="0"/>
              <a:t>How does the support we provide cause other members of the community to perceive individuals with IDD as competent, valued community members?</a:t>
            </a:r>
          </a:p>
          <a:p>
            <a:pPr marL="0" indent="0" algn="ctr">
              <a:buNone/>
            </a:pPr>
            <a:endParaRPr lang="en-US" sz="2200" dirty="0"/>
          </a:p>
        </p:txBody>
      </p:sp>
      <p:sp>
        <p:nvSpPr>
          <p:cNvPr id="3" name="Title 2"/>
          <p:cNvSpPr>
            <a:spLocks noGrp="1"/>
          </p:cNvSpPr>
          <p:nvPr>
            <p:ph type="title"/>
          </p:nvPr>
        </p:nvSpPr>
        <p:spPr/>
        <p:txBody>
          <a:bodyPr/>
          <a:lstStyle/>
          <a:p>
            <a:r>
              <a:rPr lang="en-US" dirty="0"/>
              <a:t>Valued Social Roles</a:t>
            </a:r>
          </a:p>
        </p:txBody>
      </p:sp>
    </p:spTree>
    <p:extLst>
      <p:ext uri="{BB962C8B-B14F-4D97-AF65-F5344CB8AC3E}">
        <p14:creationId xmlns:p14="http://schemas.microsoft.com/office/powerpoint/2010/main" val="2125223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18AE50-0EA5-4842-8D5F-23DAA13A3058}"/>
              </a:ext>
            </a:extLst>
          </p:cNvPr>
          <p:cNvSpPr>
            <a:spLocks noGrp="1"/>
          </p:cNvSpPr>
          <p:nvPr>
            <p:ph idx="1"/>
          </p:nvPr>
        </p:nvSpPr>
        <p:spPr/>
        <p:txBody>
          <a:bodyPr>
            <a:normAutofit lnSpcReduction="10000"/>
          </a:bodyPr>
          <a:lstStyle/>
          <a:p>
            <a:r>
              <a:rPr lang="en-US" dirty="0"/>
              <a:t>DSPs today have never heard of it</a:t>
            </a:r>
          </a:p>
          <a:p>
            <a:endParaRPr lang="en-US" dirty="0"/>
          </a:p>
          <a:p>
            <a:r>
              <a:rPr lang="en-US" dirty="0"/>
              <a:t>Need to be acutely aware of how they should support people in the community</a:t>
            </a:r>
            <a:r>
              <a:rPr lang="en-US" b="1" dirty="0"/>
              <a:t> in ways that promote the person’s value</a:t>
            </a:r>
          </a:p>
          <a:p>
            <a:endParaRPr lang="en-US" dirty="0"/>
          </a:p>
          <a:p>
            <a:r>
              <a:rPr lang="en-US" dirty="0"/>
              <a:t>How support people in ways that emphasize their strengths and their competence; knowing what not to d0</a:t>
            </a:r>
          </a:p>
        </p:txBody>
      </p:sp>
      <p:sp>
        <p:nvSpPr>
          <p:cNvPr id="3" name="Title 2">
            <a:extLst>
              <a:ext uri="{FF2B5EF4-FFF2-40B4-BE49-F238E27FC236}">
                <a16:creationId xmlns:a16="http://schemas.microsoft.com/office/drawing/2014/main" id="{BA866C62-2373-4CA0-8988-A886D0899866}"/>
              </a:ext>
            </a:extLst>
          </p:cNvPr>
          <p:cNvSpPr>
            <a:spLocks noGrp="1"/>
          </p:cNvSpPr>
          <p:nvPr>
            <p:ph type="title"/>
          </p:nvPr>
        </p:nvSpPr>
        <p:spPr/>
        <p:txBody>
          <a:bodyPr/>
          <a:lstStyle/>
          <a:p>
            <a:r>
              <a:rPr lang="en-US" dirty="0"/>
              <a:t>Social Role Valorization</a:t>
            </a:r>
          </a:p>
        </p:txBody>
      </p:sp>
    </p:spTree>
    <p:extLst>
      <p:ext uri="{BB962C8B-B14F-4D97-AF65-F5344CB8AC3E}">
        <p14:creationId xmlns:p14="http://schemas.microsoft.com/office/powerpoint/2010/main" val="754183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EAECF8E-23ED-4011-AB60-FF6478611575}"/>
              </a:ext>
            </a:extLst>
          </p:cNvPr>
          <p:cNvPicPr>
            <a:picLocks noGrp="1" noChangeAspect="1"/>
          </p:cNvPicPr>
          <p:nvPr>
            <p:ph idx="1"/>
          </p:nvPr>
        </p:nvPicPr>
        <p:blipFill>
          <a:blip r:embed="rId2"/>
          <a:stretch>
            <a:fillRect/>
          </a:stretch>
        </p:blipFill>
        <p:spPr>
          <a:xfrm>
            <a:off x="114303" y="1530823"/>
            <a:ext cx="8953497" cy="5276830"/>
          </a:xfrm>
          <a:prstGeom prst="rect">
            <a:avLst/>
          </a:prstGeom>
        </p:spPr>
      </p:pic>
      <p:sp>
        <p:nvSpPr>
          <p:cNvPr id="3" name="Title 2">
            <a:extLst>
              <a:ext uri="{FF2B5EF4-FFF2-40B4-BE49-F238E27FC236}">
                <a16:creationId xmlns:a16="http://schemas.microsoft.com/office/drawing/2014/main" id="{52DFA36E-53F7-49FA-941E-89CF336D1DD9}"/>
              </a:ext>
            </a:extLst>
          </p:cNvPr>
          <p:cNvSpPr>
            <a:spLocks noGrp="1"/>
          </p:cNvSpPr>
          <p:nvPr>
            <p:ph type="title"/>
          </p:nvPr>
        </p:nvSpPr>
        <p:spPr/>
        <p:txBody>
          <a:bodyPr/>
          <a:lstStyle/>
          <a:p>
            <a:r>
              <a:rPr lang="en-US" dirty="0"/>
              <a:t>Intent Matters</a:t>
            </a:r>
          </a:p>
        </p:txBody>
      </p:sp>
    </p:spTree>
    <p:extLst>
      <p:ext uri="{BB962C8B-B14F-4D97-AF65-F5344CB8AC3E}">
        <p14:creationId xmlns:p14="http://schemas.microsoft.com/office/powerpoint/2010/main" val="3057947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590800"/>
            <a:ext cx="7408333" cy="4267199"/>
          </a:xfrm>
        </p:spPr>
        <p:txBody>
          <a:bodyPr/>
          <a:lstStyle/>
          <a:p>
            <a:pPr>
              <a:buFont typeface="Candara" panose="020E0502030303020204" pitchFamily="34" charset="0"/>
              <a:buChar char="√"/>
            </a:pPr>
            <a:r>
              <a:rPr lang="en-US" dirty="0"/>
              <a:t>Matched to people’s </a:t>
            </a:r>
            <a:r>
              <a:rPr lang="en-US" dirty="0">
                <a:solidFill>
                  <a:srgbClr val="FF0000"/>
                </a:solidFill>
              </a:rPr>
              <a:t>interests</a:t>
            </a:r>
            <a:r>
              <a:rPr lang="en-US" dirty="0"/>
              <a:t> (even better yet, their </a:t>
            </a:r>
            <a:r>
              <a:rPr lang="en-US" dirty="0">
                <a:solidFill>
                  <a:srgbClr val="FF0000"/>
                </a:solidFill>
              </a:rPr>
              <a:t>passions</a:t>
            </a:r>
            <a:r>
              <a:rPr lang="en-US" dirty="0"/>
              <a:t>)</a:t>
            </a:r>
          </a:p>
          <a:p>
            <a:pPr>
              <a:buFont typeface="Candara" panose="020E0502030303020204" pitchFamily="34" charset="0"/>
              <a:buChar char="√"/>
            </a:pPr>
            <a:endParaRPr lang="en-US" sz="800" dirty="0"/>
          </a:p>
          <a:p>
            <a:pPr>
              <a:buFont typeface="Candara" panose="020E0502030303020204" pitchFamily="34" charset="0"/>
              <a:buChar char="√"/>
            </a:pPr>
            <a:r>
              <a:rPr lang="en-US" dirty="0"/>
              <a:t>Matched to people’s </a:t>
            </a:r>
            <a:r>
              <a:rPr lang="en-US" dirty="0">
                <a:solidFill>
                  <a:srgbClr val="FF0000"/>
                </a:solidFill>
              </a:rPr>
              <a:t>goals</a:t>
            </a:r>
            <a:r>
              <a:rPr lang="en-US" dirty="0"/>
              <a:t> (life goals, relationships goals, skill/independence goals, health/wellness goals, spiritual goals, etc.)</a:t>
            </a:r>
          </a:p>
          <a:p>
            <a:pPr>
              <a:buFont typeface="Candara" panose="020E0502030303020204" pitchFamily="34" charset="0"/>
              <a:buChar char="√"/>
            </a:pPr>
            <a:endParaRPr lang="en-US" sz="800" dirty="0"/>
          </a:p>
          <a:p>
            <a:pPr>
              <a:buFont typeface="Candara" panose="020E0502030303020204" pitchFamily="34" charset="0"/>
              <a:buChar char="√"/>
            </a:pPr>
            <a:r>
              <a:rPr lang="en-US" dirty="0"/>
              <a:t>Offering </a:t>
            </a:r>
            <a:r>
              <a:rPr lang="en-US" dirty="0">
                <a:solidFill>
                  <a:srgbClr val="FF0000"/>
                </a:solidFill>
              </a:rPr>
              <a:t>opportunity to interact positively with other members of their community </a:t>
            </a:r>
            <a:r>
              <a:rPr lang="en-US" dirty="0"/>
              <a:t>(first step to forming meaningful relationships that people can rely on)</a:t>
            </a:r>
          </a:p>
          <a:p>
            <a:pPr>
              <a:buFont typeface="Candara" panose="020E0502030303020204" pitchFamily="34" charset="0"/>
              <a:buChar char="√"/>
            </a:pPr>
            <a:endParaRPr lang="en-US" sz="800" dirty="0"/>
          </a:p>
          <a:p>
            <a:pPr>
              <a:buFont typeface="Candara" panose="020E0502030303020204" pitchFamily="34" charset="0"/>
              <a:buChar char="√"/>
            </a:pPr>
            <a:r>
              <a:rPr lang="en-US" dirty="0"/>
              <a:t>Enabling people to hold </a:t>
            </a:r>
            <a:r>
              <a:rPr lang="en-US" dirty="0">
                <a:solidFill>
                  <a:srgbClr val="FF0000"/>
                </a:solidFill>
              </a:rPr>
              <a:t>valued social roles</a:t>
            </a:r>
          </a:p>
          <a:p>
            <a:pPr>
              <a:buFont typeface="Candara" panose="020E0502030303020204" pitchFamily="34" charset="0"/>
              <a:buChar char="√"/>
            </a:pPr>
            <a:endParaRPr lang="en-US" dirty="0"/>
          </a:p>
          <a:p>
            <a:pPr>
              <a:buFont typeface="Candara" panose="020E0502030303020204" pitchFamily="34" charset="0"/>
              <a:buChar char="√"/>
            </a:pPr>
            <a:endParaRPr lang="en-US" dirty="0"/>
          </a:p>
        </p:txBody>
      </p:sp>
      <p:sp>
        <p:nvSpPr>
          <p:cNvPr id="3" name="Title 2"/>
          <p:cNvSpPr>
            <a:spLocks noGrp="1"/>
          </p:cNvSpPr>
          <p:nvPr>
            <p:ph type="title"/>
          </p:nvPr>
        </p:nvSpPr>
        <p:spPr/>
        <p:txBody>
          <a:bodyPr>
            <a:normAutofit fontScale="90000"/>
          </a:bodyPr>
          <a:lstStyle/>
          <a:p>
            <a:r>
              <a:rPr lang="en-US" dirty="0"/>
              <a:t>Criteria for Determining What is an “Appropriate Activity”</a:t>
            </a:r>
          </a:p>
        </p:txBody>
      </p:sp>
    </p:spTree>
    <p:extLst>
      <p:ext uri="{BB962C8B-B14F-4D97-AF65-F5344CB8AC3E}">
        <p14:creationId xmlns:p14="http://schemas.microsoft.com/office/powerpoint/2010/main" val="869219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Every day – starting by saying “what do you want to do today?”</a:t>
            </a:r>
          </a:p>
          <a:p>
            <a:endParaRPr lang="en-US" dirty="0"/>
          </a:p>
          <a:p>
            <a:r>
              <a:rPr lang="en-US" dirty="0"/>
              <a:t>Is that how we go about life?</a:t>
            </a:r>
          </a:p>
          <a:p>
            <a:endParaRPr lang="en-US" dirty="0"/>
          </a:p>
          <a:p>
            <a:r>
              <a:rPr lang="en-US" dirty="0"/>
              <a:t>Why do we sometimes (maybe more often than not) plan our schedule/activities in advance?</a:t>
            </a:r>
          </a:p>
          <a:p>
            <a:endParaRPr lang="en-US" dirty="0"/>
          </a:p>
          <a:p>
            <a:endParaRPr lang="en-US" dirty="0"/>
          </a:p>
          <a:p>
            <a:pPr marL="0" indent="0">
              <a:buNone/>
            </a:pPr>
            <a:endParaRPr lang="en-US" dirty="0"/>
          </a:p>
        </p:txBody>
      </p:sp>
      <p:sp>
        <p:nvSpPr>
          <p:cNvPr id="2" name="Title 1"/>
          <p:cNvSpPr>
            <a:spLocks noGrp="1"/>
          </p:cNvSpPr>
          <p:nvPr>
            <p:ph type="title"/>
          </p:nvPr>
        </p:nvSpPr>
        <p:spPr/>
        <p:txBody>
          <a:bodyPr>
            <a:normAutofit/>
          </a:bodyPr>
          <a:lstStyle/>
          <a:p>
            <a:r>
              <a:rPr lang="en-US" dirty="0">
                <a:solidFill>
                  <a:schemeClr val="bg1"/>
                </a:solidFill>
              </a:rPr>
              <a:t>Spontaneous Choice</a:t>
            </a:r>
          </a:p>
        </p:txBody>
      </p:sp>
    </p:spTree>
    <p:extLst>
      <p:ext uri="{BB962C8B-B14F-4D97-AF65-F5344CB8AC3E}">
        <p14:creationId xmlns:p14="http://schemas.microsoft.com/office/powerpoint/2010/main" val="2096483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a:t>Get involved in things that really help a person pursue and achieve his/her interests/passions and goals</a:t>
            </a:r>
          </a:p>
          <a:p>
            <a:endParaRPr lang="en-US" dirty="0"/>
          </a:p>
          <a:p>
            <a:r>
              <a:rPr lang="en-US" dirty="0"/>
              <a:t>Get involved in things that provide opportunity to get to know new people and to be </a:t>
            </a:r>
            <a:r>
              <a:rPr lang="en-US" b="1" dirty="0">
                <a:solidFill>
                  <a:srgbClr val="FF0000"/>
                </a:solidFill>
              </a:rPr>
              <a:t>recognized</a:t>
            </a:r>
            <a:r>
              <a:rPr lang="en-US" dirty="0"/>
              <a:t> and </a:t>
            </a:r>
            <a:r>
              <a:rPr lang="en-US" b="1" dirty="0">
                <a:solidFill>
                  <a:srgbClr val="FF0000"/>
                </a:solidFill>
              </a:rPr>
              <a:t>known</a:t>
            </a:r>
            <a:r>
              <a:rPr lang="en-US" dirty="0"/>
              <a:t> </a:t>
            </a:r>
            <a:r>
              <a:rPr lang="en-US" dirty="0">
                <a:solidFill>
                  <a:srgbClr val="FF0000"/>
                </a:solidFill>
              </a:rPr>
              <a:t>and </a:t>
            </a:r>
            <a:r>
              <a:rPr lang="en-US" b="1" dirty="0">
                <a:solidFill>
                  <a:srgbClr val="FF0000"/>
                </a:solidFill>
              </a:rPr>
              <a:t>valued</a:t>
            </a:r>
            <a:r>
              <a:rPr lang="en-US" dirty="0">
                <a:solidFill>
                  <a:srgbClr val="FF0000"/>
                </a:solidFill>
              </a:rPr>
              <a:t> </a:t>
            </a:r>
            <a:r>
              <a:rPr lang="en-US" dirty="0"/>
              <a:t>by other members of the community.</a:t>
            </a:r>
          </a:p>
          <a:p>
            <a:endParaRPr lang="en-US" dirty="0"/>
          </a:p>
          <a:p>
            <a:r>
              <a:rPr lang="en-US" dirty="0"/>
              <a:t>Get involved in things that provide a pathway to a valued social role</a:t>
            </a:r>
          </a:p>
          <a:p>
            <a:endParaRPr lang="en-US" dirty="0"/>
          </a:p>
          <a:p>
            <a:endParaRPr lang="en-US" dirty="0"/>
          </a:p>
          <a:p>
            <a:pPr marL="0" indent="0">
              <a:buNone/>
            </a:pPr>
            <a:endParaRPr lang="en-US" dirty="0"/>
          </a:p>
        </p:txBody>
      </p:sp>
      <p:sp>
        <p:nvSpPr>
          <p:cNvPr id="2" name="Title 1"/>
          <p:cNvSpPr>
            <a:spLocks noGrp="1"/>
          </p:cNvSpPr>
          <p:nvPr>
            <p:ph type="title"/>
          </p:nvPr>
        </p:nvSpPr>
        <p:spPr/>
        <p:txBody>
          <a:bodyPr>
            <a:normAutofit/>
          </a:bodyPr>
          <a:lstStyle/>
          <a:p>
            <a:r>
              <a:rPr lang="en-US" dirty="0">
                <a:solidFill>
                  <a:schemeClr val="bg1"/>
                </a:solidFill>
              </a:rPr>
              <a:t>Planned/Thoughtful Choice</a:t>
            </a:r>
          </a:p>
        </p:txBody>
      </p:sp>
    </p:spTree>
    <p:extLst>
      <p:ext uri="{BB962C8B-B14F-4D97-AF65-F5344CB8AC3E}">
        <p14:creationId xmlns:p14="http://schemas.microsoft.com/office/powerpoint/2010/main" val="385501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EF5967-CC3B-4E17-A106-D7EF3151B24E}"/>
              </a:ext>
            </a:extLst>
          </p:cNvPr>
          <p:cNvSpPr>
            <a:spLocks noGrp="1"/>
          </p:cNvSpPr>
          <p:nvPr>
            <p:ph idx="1"/>
          </p:nvPr>
        </p:nvSpPr>
        <p:spPr/>
        <p:txBody>
          <a:bodyPr/>
          <a:lstStyle/>
          <a:p>
            <a:pPr marL="0" indent="0" algn="ctr">
              <a:buNone/>
            </a:pPr>
            <a:r>
              <a:rPr lang="en-US" dirty="0"/>
              <a:t> </a:t>
            </a:r>
          </a:p>
        </p:txBody>
      </p:sp>
      <p:sp>
        <p:nvSpPr>
          <p:cNvPr id="3" name="Title 2">
            <a:extLst>
              <a:ext uri="{FF2B5EF4-FFF2-40B4-BE49-F238E27FC236}">
                <a16:creationId xmlns:a16="http://schemas.microsoft.com/office/drawing/2014/main" id="{61569691-0C8E-4A69-8F4E-35F6A9351559}"/>
              </a:ext>
            </a:extLst>
          </p:cNvPr>
          <p:cNvSpPr>
            <a:spLocks noGrp="1"/>
          </p:cNvSpPr>
          <p:nvPr>
            <p:ph type="title"/>
          </p:nvPr>
        </p:nvSpPr>
        <p:spPr>
          <a:xfrm>
            <a:off x="457200" y="338328"/>
            <a:ext cx="8229600" cy="1338072"/>
          </a:xfrm>
        </p:spPr>
        <p:txBody>
          <a:bodyPr>
            <a:normAutofit fontScale="90000"/>
          </a:bodyPr>
          <a:lstStyle/>
          <a:p>
            <a:r>
              <a:rPr lang="en-US" dirty="0"/>
              <a:t>We Need Deeper </a:t>
            </a:r>
            <a:br>
              <a:rPr lang="en-US" dirty="0"/>
            </a:br>
            <a:r>
              <a:rPr lang="en-US" dirty="0"/>
              <a:t>Community Mapping</a:t>
            </a:r>
          </a:p>
        </p:txBody>
      </p:sp>
      <p:pic>
        <p:nvPicPr>
          <p:cNvPr id="4" name="Picture 2">
            <a:extLst>
              <a:ext uri="{FF2B5EF4-FFF2-40B4-BE49-F238E27FC236}">
                <a16:creationId xmlns:a16="http://schemas.microsoft.com/office/drawing/2014/main" id="{0973378A-A43D-450B-B507-1A9CDCDBC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873434"/>
            <a:ext cx="4438650" cy="4789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7283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224272"/>
          </a:xfrm>
        </p:spPr>
        <p:txBody>
          <a:bodyPr>
            <a:normAutofit fontScale="92500" lnSpcReduction="10000"/>
          </a:bodyPr>
          <a:lstStyle/>
          <a:p>
            <a:endParaRPr lang="en-US" sz="1200" dirty="0"/>
          </a:p>
          <a:p>
            <a:r>
              <a:rPr lang="en-US" dirty="0"/>
              <a:t>Establishing a broad knowledge of opportunities for:</a:t>
            </a:r>
          </a:p>
          <a:p>
            <a:pPr lvl="1"/>
            <a:r>
              <a:rPr lang="en-US" dirty="0"/>
              <a:t>Community  Involvement</a:t>
            </a:r>
          </a:p>
          <a:p>
            <a:pPr lvl="1"/>
            <a:r>
              <a:rPr lang="en-US" dirty="0">
                <a:solidFill>
                  <a:srgbClr val="FF0000"/>
                </a:solidFill>
              </a:rPr>
              <a:t>Membership (formal and informal)</a:t>
            </a:r>
          </a:p>
          <a:p>
            <a:pPr lvl="1"/>
            <a:r>
              <a:rPr lang="en-US" dirty="0"/>
              <a:t>Volunteering</a:t>
            </a:r>
          </a:p>
          <a:p>
            <a:pPr lvl="1"/>
            <a:r>
              <a:rPr lang="en-US" dirty="0"/>
              <a:t>Learning (through instruction or by doing)</a:t>
            </a:r>
          </a:p>
          <a:p>
            <a:pPr lvl="1"/>
            <a:r>
              <a:rPr lang="en-US" dirty="0"/>
              <a:t>Exploring and pursuing specific interests</a:t>
            </a:r>
          </a:p>
          <a:p>
            <a:pPr lvl="1"/>
            <a:r>
              <a:rPr lang="en-US" dirty="0">
                <a:solidFill>
                  <a:srgbClr val="FF0000"/>
                </a:solidFill>
              </a:rPr>
              <a:t>Meeting like-minded people</a:t>
            </a:r>
          </a:p>
          <a:p>
            <a:pPr lvl="1"/>
            <a:endParaRPr lang="en-US" dirty="0"/>
          </a:p>
          <a:p>
            <a:r>
              <a:rPr lang="en-US" dirty="0"/>
              <a:t>Looking for opportunities that are not specifically for people with disabilities</a:t>
            </a:r>
          </a:p>
          <a:p>
            <a:endParaRPr lang="en-US" dirty="0"/>
          </a:p>
          <a:p>
            <a:pPr lvl="8"/>
            <a:r>
              <a:rPr lang="en-US" sz="2800" dirty="0"/>
              <a:t>Beware of Too Much Focus on One-Time Events</a:t>
            </a:r>
          </a:p>
          <a:p>
            <a:pPr lvl="1"/>
            <a:endParaRPr lang="en-US" dirty="0"/>
          </a:p>
        </p:txBody>
      </p:sp>
      <p:sp>
        <p:nvSpPr>
          <p:cNvPr id="3" name="Title 2"/>
          <p:cNvSpPr>
            <a:spLocks noGrp="1"/>
          </p:cNvSpPr>
          <p:nvPr>
            <p:ph type="title"/>
          </p:nvPr>
        </p:nvSpPr>
        <p:spPr/>
        <p:txBody>
          <a:bodyPr/>
          <a:lstStyle/>
          <a:p>
            <a:r>
              <a:rPr lang="en-US" dirty="0"/>
              <a:t>Community Mapping</a:t>
            </a:r>
          </a:p>
        </p:txBody>
      </p:sp>
    </p:spTree>
    <p:extLst>
      <p:ext uri="{BB962C8B-B14F-4D97-AF65-F5344CB8AC3E}">
        <p14:creationId xmlns:p14="http://schemas.microsoft.com/office/powerpoint/2010/main" val="629691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A DSP’s personal knowledge is not enough to develop good plans for supporting people in and with their community</a:t>
            </a:r>
          </a:p>
          <a:p>
            <a:pPr marL="109728" indent="0">
              <a:buNone/>
            </a:pPr>
            <a:endParaRPr lang="en-US" dirty="0"/>
          </a:p>
          <a:p>
            <a:r>
              <a:rPr lang="en-US" b="1" dirty="0"/>
              <a:t>Community Mapping done through “Trust Networks” yields deeper discovery of the community</a:t>
            </a:r>
          </a:p>
          <a:p>
            <a:endParaRPr lang="en-US" b="1" dirty="0"/>
          </a:p>
          <a:p>
            <a:r>
              <a:rPr lang="en-US" dirty="0"/>
              <a:t>“Company Roundtable” – getting community information from all employees/board members/volunteers of the agency</a:t>
            </a:r>
          </a:p>
        </p:txBody>
      </p:sp>
      <p:sp>
        <p:nvSpPr>
          <p:cNvPr id="3" name="Title 2"/>
          <p:cNvSpPr>
            <a:spLocks noGrp="1"/>
          </p:cNvSpPr>
          <p:nvPr>
            <p:ph type="title"/>
          </p:nvPr>
        </p:nvSpPr>
        <p:spPr/>
        <p:txBody>
          <a:bodyPr/>
          <a:lstStyle/>
          <a:p>
            <a:r>
              <a:rPr lang="en-US" dirty="0"/>
              <a:t>Community Mapping</a:t>
            </a:r>
          </a:p>
        </p:txBody>
      </p:sp>
    </p:spTree>
    <p:extLst>
      <p:ext uri="{BB962C8B-B14F-4D97-AF65-F5344CB8AC3E}">
        <p14:creationId xmlns:p14="http://schemas.microsoft.com/office/powerpoint/2010/main" val="743723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6"/>
            <a:ext cx="7408333" cy="3953933"/>
          </a:xfrm>
        </p:spPr>
        <p:txBody>
          <a:bodyPr>
            <a:normAutofit fontScale="92500" lnSpcReduction="20000"/>
          </a:bodyPr>
          <a:lstStyle/>
          <a:p>
            <a:r>
              <a:rPr lang="en-US" dirty="0"/>
              <a:t>Find a way to store what you have discovered!  Save time in the future.</a:t>
            </a:r>
          </a:p>
          <a:p>
            <a:pPr marL="0" indent="0">
              <a:buNone/>
            </a:pPr>
            <a:r>
              <a:rPr lang="en-US" dirty="0"/>
              <a:t> </a:t>
            </a:r>
          </a:p>
          <a:p>
            <a:r>
              <a:rPr lang="en-US" dirty="0"/>
              <a:t>Searchable database</a:t>
            </a:r>
          </a:p>
          <a:p>
            <a:pPr lvl="1"/>
            <a:r>
              <a:rPr lang="en-US" dirty="0"/>
              <a:t>Web-based (easy access for all staff, from anywhere)</a:t>
            </a:r>
          </a:p>
          <a:p>
            <a:pPr lvl="1"/>
            <a:r>
              <a:rPr lang="en-US" dirty="0"/>
              <a:t>Searchable in multiple ways:  by neighborhood/town/area; by interest area; etc.   </a:t>
            </a:r>
          </a:p>
          <a:p>
            <a:pPr lvl="1"/>
            <a:r>
              <a:rPr lang="en-US" dirty="0"/>
              <a:t>Note staff/board member who is most connected and can act as bridge-builder</a:t>
            </a:r>
          </a:p>
          <a:p>
            <a:endParaRPr lang="en-US" dirty="0"/>
          </a:p>
          <a:p>
            <a:r>
              <a:rPr lang="en-US" dirty="0"/>
              <a:t>Getting beyond the obvious opportunities to find the unique options for people…need to do Discovery and search in unorthodox ways</a:t>
            </a:r>
          </a:p>
          <a:p>
            <a:endParaRPr lang="en-US" dirty="0"/>
          </a:p>
          <a:p>
            <a:endParaRPr lang="en-US" dirty="0"/>
          </a:p>
        </p:txBody>
      </p:sp>
      <p:sp>
        <p:nvSpPr>
          <p:cNvPr id="3" name="Title 2"/>
          <p:cNvSpPr>
            <a:spLocks noGrp="1"/>
          </p:cNvSpPr>
          <p:nvPr>
            <p:ph type="title"/>
          </p:nvPr>
        </p:nvSpPr>
        <p:spPr/>
        <p:txBody>
          <a:bodyPr/>
          <a:lstStyle/>
          <a:p>
            <a:r>
              <a:rPr lang="en-US" dirty="0">
                <a:solidFill>
                  <a:schemeClr val="bg1"/>
                </a:solidFill>
              </a:rPr>
              <a:t>Community Mapping</a:t>
            </a:r>
          </a:p>
        </p:txBody>
      </p:sp>
    </p:spTree>
    <p:extLst>
      <p:ext uri="{BB962C8B-B14F-4D97-AF65-F5344CB8AC3E}">
        <p14:creationId xmlns:p14="http://schemas.microsoft.com/office/powerpoint/2010/main" val="3080286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971799"/>
            <a:ext cx="8534399" cy="3547873"/>
          </a:xfrm>
        </p:spPr>
        <p:txBody>
          <a:bodyPr>
            <a:normAutofit/>
          </a:bodyPr>
          <a:lstStyle/>
          <a:p>
            <a:r>
              <a:rPr lang="en-US" dirty="0"/>
              <a:t>Not just in traditional ways (planning, satisfaction surveys)</a:t>
            </a:r>
          </a:p>
          <a:p>
            <a:endParaRPr lang="en-US" sz="1400" dirty="0"/>
          </a:p>
          <a:p>
            <a:r>
              <a:rPr lang="en-US" dirty="0"/>
              <a:t>Letting you know about what’s going in in their community/neighborhood/church/etc. that they think the individual might enjoy -  join in community mapping</a:t>
            </a:r>
          </a:p>
          <a:p>
            <a:endParaRPr lang="en-US" sz="1400" dirty="0"/>
          </a:p>
          <a:p>
            <a:r>
              <a:rPr lang="en-US" dirty="0"/>
              <a:t>Can existing natural supports (who don’t live with the individual) include the individual in what they do…if it begins with a DSP providing supports for a period of time?  </a:t>
            </a:r>
            <a:endParaRPr lang="en-US" b="1" dirty="0">
              <a:solidFill>
                <a:schemeClr val="accent3">
                  <a:lumMod val="50000"/>
                </a:schemeClr>
              </a:solidFill>
            </a:endParaRPr>
          </a:p>
        </p:txBody>
      </p:sp>
      <p:sp>
        <p:nvSpPr>
          <p:cNvPr id="3" name="Title 2"/>
          <p:cNvSpPr>
            <a:spLocks noGrp="1"/>
          </p:cNvSpPr>
          <p:nvPr>
            <p:ph type="title"/>
          </p:nvPr>
        </p:nvSpPr>
        <p:spPr>
          <a:xfrm>
            <a:off x="228600" y="338328"/>
            <a:ext cx="8686800" cy="1252728"/>
          </a:xfrm>
        </p:spPr>
        <p:txBody>
          <a:bodyPr>
            <a:normAutofit/>
          </a:bodyPr>
          <a:lstStyle/>
          <a:p>
            <a:r>
              <a:rPr lang="en-US" dirty="0">
                <a:solidFill>
                  <a:schemeClr val="bg1"/>
                </a:solidFill>
              </a:rPr>
              <a:t>Involving Family &amp; Natural Supports</a:t>
            </a:r>
          </a:p>
        </p:txBody>
      </p:sp>
    </p:spTree>
    <p:extLst>
      <p:ext uri="{BB962C8B-B14F-4D97-AF65-F5344CB8AC3E}">
        <p14:creationId xmlns:p14="http://schemas.microsoft.com/office/powerpoint/2010/main" val="1584114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6"/>
            <a:ext cx="7408333" cy="3877733"/>
          </a:xfrm>
        </p:spPr>
        <p:txBody>
          <a:bodyPr>
            <a:normAutofit fontScale="92500" lnSpcReduction="10000"/>
          </a:bodyPr>
          <a:lstStyle/>
          <a:p>
            <a:r>
              <a:rPr lang="en-US" b="1" dirty="0">
                <a:solidFill>
                  <a:srgbClr val="FF0000"/>
                </a:solidFill>
              </a:rPr>
              <a:t>Will not do </a:t>
            </a:r>
            <a:r>
              <a:rPr lang="en-US" dirty="0"/>
              <a:t>if they do not understand this is part of their role.</a:t>
            </a:r>
          </a:p>
          <a:p>
            <a:pPr lvl="1"/>
            <a:r>
              <a:rPr lang="en-US" dirty="0"/>
              <a:t>Job description and orientation training should address</a:t>
            </a:r>
          </a:p>
          <a:p>
            <a:endParaRPr lang="en-US" sz="1000" dirty="0"/>
          </a:p>
          <a:p>
            <a:r>
              <a:rPr lang="en-US" b="1" dirty="0">
                <a:solidFill>
                  <a:srgbClr val="FF0000"/>
                </a:solidFill>
              </a:rPr>
              <a:t>Will not do </a:t>
            </a:r>
            <a:r>
              <a:rPr lang="en-US" dirty="0"/>
              <a:t>if they are not inclined toward - and comfortable with - doing this as part of their role.</a:t>
            </a:r>
          </a:p>
          <a:p>
            <a:pPr lvl="1"/>
            <a:r>
              <a:rPr lang="en-US" dirty="0"/>
              <a:t>Recruiting should take account of this</a:t>
            </a:r>
          </a:p>
          <a:p>
            <a:pPr lvl="1"/>
            <a:endParaRPr lang="en-US" sz="1000" dirty="0"/>
          </a:p>
          <a:p>
            <a:r>
              <a:rPr lang="en-US" b="1" dirty="0">
                <a:solidFill>
                  <a:srgbClr val="FF0000"/>
                </a:solidFill>
              </a:rPr>
              <a:t>Will not do </a:t>
            </a:r>
            <a:r>
              <a:rPr lang="en-US" dirty="0"/>
              <a:t>if they don’t feel they “know how” and have seen it modeled in practice</a:t>
            </a:r>
          </a:p>
          <a:p>
            <a:pPr lvl="1"/>
            <a:r>
              <a:rPr lang="en-US" dirty="0"/>
              <a:t>Training, mentoring, supervision, staff meetings should address this</a:t>
            </a:r>
          </a:p>
        </p:txBody>
      </p:sp>
      <p:sp>
        <p:nvSpPr>
          <p:cNvPr id="3" name="Title 2"/>
          <p:cNvSpPr>
            <a:spLocks noGrp="1"/>
          </p:cNvSpPr>
          <p:nvPr>
            <p:ph type="title"/>
          </p:nvPr>
        </p:nvSpPr>
        <p:spPr>
          <a:xfrm>
            <a:off x="152400" y="685800"/>
            <a:ext cx="8839200" cy="685800"/>
          </a:xfrm>
        </p:spPr>
        <p:txBody>
          <a:bodyPr>
            <a:noAutofit/>
          </a:bodyPr>
          <a:lstStyle/>
          <a:p>
            <a:r>
              <a:rPr lang="en-US" sz="3600" dirty="0">
                <a:solidFill>
                  <a:schemeClr val="bg1"/>
                </a:solidFill>
              </a:rPr>
              <a:t>DSP’s Fostering Positive Interactions and Relationships w/ Other Community Members</a:t>
            </a:r>
          </a:p>
        </p:txBody>
      </p:sp>
    </p:spTree>
    <p:extLst>
      <p:ext uri="{BB962C8B-B14F-4D97-AF65-F5344CB8AC3E}">
        <p14:creationId xmlns:p14="http://schemas.microsoft.com/office/powerpoint/2010/main" val="860651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533400" y="2590800"/>
            <a:ext cx="7601155" cy="4038600"/>
          </a:xfrm>
        </p:spPr>
        <p:txBody>
          <a:bodyPr>
            <a:normAutofit/>
          </a:bodyPr>
          <a:lstStyle/>
          <a:p>
            <a:pPr eaLnBrk="1" hangingPunct="1">
              <a:buFont typeface="Wingdings 2" pitchFamily="18" charset="2"/>
              <a:buNone/>
            </a:pPr>
            <a:endParaRPr lang="en-US" altLang="en-US" sz="1200" dirty="0"/>
          </a:p>
          <a:p>
            <a:pPr marL="0" indent="0">
              <a:buNone/>
            </a:pPr>
            <a:r>
              <a:rPr lang="en-US" dirty="0"/>
              <a:t>Options in Community Living</a:t>
            </a:r>
          </a:p>
          <a:p>
            <a:pPr marL="0" indent="0">
              <a:buNone/>
            </a:pPr>
            <a:r>
              <a:rPr lang="en-US" b="1" dirty="0">
                <a:hlinkClick r:id="rId3"/>
              </a:rPr>
              <a:t>https://optionsmadison.com/publications/</a:t>
            </a:r>
            <a:endParaRPr lang="en-US" b="1" dirty="0"/>
          </a:p>
          <a:p>
            <a:pPr marL="0" indent="0" algn="ctr">
              <a:buNone/>
            </a:pPr>
            <a:endParaRPr lang="en-US" b="1" dirty="0"/>
          </a:p>
          <a:p>
            <a:pPr marL="0" indent="0" algn="ctr">
              <a:buNone/>
            </a:pPr>
            <a:endParaRPr lang="en-US" b="1" dirty="0"/>
          </a:p>
          <a:p>
            <a:pPr marL="0" indent="0">
              <a:buNone/>
            </a:pPr>
            <a:r>
              <a:rPr lang="en-US" dirty="0"/>
              <a:t>Strategies, Tips, and Lessons </a:t>
            </a:r>
          </a:p>
          <a:p>
            <a:pPr marL="0" indent="0">
              <a:buNone/>
            </a:pPr>
            <a:r>
              <a:rPr lang="en-US" dirty="0"/>
              <a:t>Learned from Experiences of </a:t>
            </a:r>
          </a:p>
          <a:p>
            <a:pPr marL="0" indent="0">
              <a:buNone/>
            </a:pPr>
            <a:r>
              <a:rPr lang="en-US" dirty="0"/>
              <a:t>Community Building at Options</a:t>
            </a:r>
          </a:p>
          <a:p>
            <a:pPr eaLnBrk="1" hangingPunct="1"/>
            <a:endParaRPr lang="en-US" altLang="en-US" dirty="0"/>
          </a:p>
        </p:txBody>
      </p:sp>
      <p:sp>
        <p:nvSpPr>
          <p:cNvPr id="6146" name="Title 1"/>
          <p:cNvSpPr>
            <a:spLocks noGrp="1"/>
          </p:cNvSpPr>
          <p:nvPr>
            <p:ph type="title"/>
          </p:nvPr>
        </p:nvSpPr>
        <p:spPr>
          <a:xfrm>
            <a:off x="457200" y="381000"/>
            <a:ext cx="7677355" cy="1142999"/>
          </a:xfrm>
        </p:spPr>
        <p:txBody>
          <a:bodyPr>
            <a:normAutofit/>
          </a:bodyPr>
          <a:lstStyle/>
          <a:p>
            <a:pPr eaLnBrk="1" hangingPunct="1"/>
            <a:r>
              <a:rPr lang="en-US" altLang="en-US" dirty="0">
                <a:solidFill>
                  <a:schemeClr val="bg1"/>
                </a:solidFill>
              </a:rPr>
              <a:t>Community Building</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803506"/>
            <a:ext cx="4142394" cy="2659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099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0A8763-9548-4942-922E-0469309D11E9}"/>
              </a:ext>
            </a:extLst>
          </p:cNvPr>
          <p:cNvPicPr>
            <a:picLocks noChangeAspect="1"/>
          </p:cNvPicPr>
          <p:nvPr/>
        </p:nvPicPr>
        <p:blipFill>
          <a:blip r:embed="rId2"/>
          <a:stretch>
            <a:fillRect/>
          </a:stretch>
        </p:blipFill>
        <p:spPr>
          <a:xfrm>
            <a:off x="152400" y="152400"/>
            <a:ext cx="8839200" cy="6629399"/>
          </a:xfrm>
          <a:prstGeom prst="rect">
            <a:avLst/>
          </a:prstGeom>
        </p:spPr>
      </p:pic>
    </p:spTree>
    <p:extLst>
      <p:ext uri="{BB962C8B-B14F-4D97-AF65-F5344CB8AC3E}">
        <p14:creationId xmlns:p14="http://schemas.microsoft.com/office/powerpoint/2010/main" val="1874993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2743200"/>
            <a:ext cx="7408333" cy="3603096"/>
          </a:xfrm>
        </p:spPr>
        <p:txBody>
          <a:bodyPr>
            <a:normAutofit fontScale="92500" lnSpcReduction="10000"/>
          </a:bodyPr>
          <a:lstStyle/>
          <a:p>
            <a:r>
              <a:rPr lang="en-US" dirty="0"/>
              <a:t>Volunteering at non-profits – supporting individual contribution</a:t>
            </a:r>
          </a:p>
          <a:p>
            <a:endParaRPr lang="en-US" sz="1200" dirty="0"/>
          </a:p>
          <a:p>
            <a:r>
              <a:rPr lang="en-US" dirty="0"/>
              <a:t>No need for formal arrangement between agency and non-profit where volunteering will be done</a:t>
            </a:r>
          </a:p>
          <a:p>
            <a:endParaRPr lang="en-US" sz="1200" dirty="0"/>
          </a:p>
          <a:p>
            <a:r>
              <a:rPr lang="en-US" dirty="0"/>
              <a:t>Focus on assisting person/people to become a volunteer like all other volunteers, in his/her own right.</a:t>
            </a:r>
          </a:p>
          <a:p>
            <a:endParaRPr lang="en-US" sz="1200" dirty="0"/>
          </a:p>
          <a:p>
            <a:r>
              <a:rPr lang="en-US" dirty="0"/>
              <a:t>No volunteering for service providers or for-profit businesses (except hospitals with formal volunteer programs).</a:t>
            </a:r>
          </a:p>
        </p:txBody>
      </p:sp>
      <p:sp>
        <p:nvSpPr>
          <p:cNvPr id="3" name="Title 2"/>
          <p:cNvSpPr>
            <a:spLocks noGrp="1"/>
          </p:cNvSpPr>
          <p:nvPr>
            <p:ph type="title"/>
          </p:nvPr>
        </p:nvSpPr>
        <p:spPr/>
        <p:txBody>
          <a:bodyPr/>
          <a:lstStyle/>
          <a:p>
            <a:r>
              <a:rPr lang="en-US" dirty="0">
                <a:solidFill>
                  <a:schemeClr val="bg1"/>
                </a:solidFill>
              </a:rPr>
              <a:t>Volunteering</a:t>
            </a:r>
          </a:p>
        </p:txBody>
      </p:sp>
    </p:spTree>
    <p:extLst>
      <p:ext uri="{BB962C8B-B14F-4D97-AF65-F5344CB8AC3E}">
        <p14:creationId xmlns:p14="http://schemas.microsoft.com/office/powerpoint/2010/main" val="360366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D2577-4DBB-4EEC-A878-2DD33B77F5AC}"/>
              </a:ext>
            </a:extLst>
          </p:cNvPr>
          <p:cNvSpPr>
            <a:spLocks noGrp="1"/>
          </p:cNvSpPr>
          <p:nvPr>
            <p:ph type="title"/>
          </p:nvPr>
        </p:nvSpPr>
        <p:spPr>
          <a:xfrm>
            <a:off x="685800" y="1676400"/>
            <a:ext cx="7776632" cy="2311160"/>
          </a:xfrm>
        </p:spPr>
        <p:txBody>
          <a:bodyPr>
            <a:normAutofit/>
          </a:bodyPr>
          <a:lstStyle/>
          <a:p>
            <a:r>
              <a:rPr lang="en-US" dirty="0"/>
              <a:t>We Need A Scheduler </a:t>
            </a:r>
            <a:br>
              <a:rPr lang="en-US" dirty="0"/>
            </a:br>
            <a:r>
              <a:rPr lang="en-US" dirty="0"/>
              <a:t>Not A Middle Manager!</a:t>
            </a:r>
          </a:p>
        </p:txBody>
      </p:sp>
      <p:sp>
        <p:nvSpPr>
          <p:cNvPr id="2" name="Content Placeholder 1">
            <a:extLst>
              <a:ext uri="{FF2B5EF4-FFF2-40B4-BE49-F238E27FC236}">
                <a16:creationId xmlns:a16="http://schemas.microsoft.com/office/drawing/2014/main" id="{B8FAE60B-4ED5-4000-8F04-BE7B5CA25F27}"/>
              </a:ext>
            </a:extLst>
          </p:cNvPr>
          <p:cNvSpPr>
            <a:spLocks noGrp="1"/>
          </p:cNvSpPr>
          <p:nvPr>
            <p:ph type="body" idx="1"/>
          </p:nvPr>
        </p:nvSpPr>
        <p:spPr>
          <a:xfrm>
            <a:off x="1363133" y="5257800"/>
            <a:ext cx="6417734" cy="939801"/>
          </a:xfrm>
        </p:spPr>
        <p:txBody>
          <a:bodyPr>
            <a:noAutofit/>
          </a:bodyPr>
          <a:lstStyle/>
          <a:p>
            <a:r>
              <a:rPr lang="en-US" sz="3200" dirty="0">
                <a:solidFill>
                  <a:schemeClr val="tx1"/>
                </a:solidFill>
              </a:rPr>
              <a:t>Making Change Means </a:t>
            </a:r>
          </a:p>
          <a:p>
            <a:r>
              <a:rPr lang="en-US" sz="3200" dirty="0">
                <a:solidFill>
                  <a:schemeClr val="tx1"/>
                </a:solidFill>
              </a:rPr>
              <a:t>New Roles for Everyone</a:t>
            </a:r>
          </a:p>
        </p:txBody>
      </p:sp>
    </p:spTree>
    <p:extLst>
      <p:ext uri="{BB962C8B-B14F-4D97-AF65-F5344CB8AC3E}">
        <p14:creationId xmlns:p14="http://schemas.microsoft.com/office/powerpoint/2010/main" val="1425877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Schedule is not just </a:t>
            </a:r>
            <a:r>
              <a:rPr lang="en-US" b="1" u="sng" dirty="0">
                <a:solidFill>
                  <a:srgbClr val="FF0000"/>
                </a:solidFill>
              </a:rPr>
              <a:t>when</a:t>
            </a:r>
            <a:r>
              <a:rPr lang="en-US" b="1" dirty="0"/>
              <a:t> </a:t>
            </a:r>
            <a:r>
              <a:rPr lang="en-US" dirty="0"/>
              <a:t>a person will receive the service</a:t>
            </a:r>
          </a:p>
          <a:p>
            <a:r>
              <a:rPr lang="en-US" dirty="0"/>
              <a:t>It’s also </a:t>
            </a:r>
            <a:r>
              <a:rPr lang="en-US" b="1" u="sng" dirty="0">
                <a:solidFill>
                  <a:srgbClr val="FF0000"/>
                </a:solidFill>
              </a:rPr>
              <a:t>what</a:t>
            </a:r>
            <a:r>
              <a:rPr lang="en-US" dirty="0"/>
              <a:t> will the person be doing each time s/he receives the service?</a:t>
            </a:r>
          </a:p>
          <a:p>
            <a:r>
              <a:rPr lang="en-US" dirty="0"/>
              <a:t>It’s also </a:t>
            </a:r>
            <a:r>
              <a:rPr lang="en-US" b="1" u="sng" dirty="0">
                <a:solidFill>
                  <a:srgbClr val="FF0000"/>
                </a:solidFill>
              </a:rPr>
              <a:t>who</a:t>
            </a:r>
            <a:r>
              <a:rPr lang="en-US" b="1" dirty="0"/>
              <a:t> </a:t>
            </a:r>
            <a:r>
              <a:rPr lang="en-US" dirty="0"/>
              <a:t>will the person be doing these things with?  [Not just identifying the DSP and who may also be receiving the service along with the person.]</a:t>
            </a:r>
          </a:p>
          <a:p>
            <a:r>
              <a:rPr lang="en-US" dirty="0"/>
              <a:t>It’s also </a:t>
            </a:r>
            <a:r>
              <a:rPr lang="en-US" b="1" u="sng" dirty="0">
                <a:solidFill>
                  <a:srgbClr val="FF0000"/>
                </a:solidFill>
              </a:rPr>
              <a:t>where</a:t>
            </a:r>
            <a:r>
              <a:rPr lang="en-US" dirty="0"/>
              <a:t> will the person be doing these things?</a:t>
            </a:r>
          </a:p>
          <a:p>
            <a:endParaRPr lang="en-US" dirty="0"/>
          </a:p>
        </p:txBody>
      </p:sp>
      <p:sp>
        <p:nvSpPr>
          <p:cNvPr id="3" name="Title 2"/>
          <p:cNvSpPr>
            <a:spLocks noGrp="1"/>
          </p:cNvSpPr>
          <p:nvPr>
            <p:ph type="title"/>
          </p:nvPr>
        </p:nvSpPr>
        <p:spPr/>
        <p:txBody>
          <a:bodyPr/>
          <a:lstStyle/>
          <a:p>
            <a:r>
              <a:rPr lang="en-US" dirty="0"/>
              <a:t>Schedule</a:t>
            </a:r>
          </a:p>
        </p:txBody>
      </p:sp>
    </p:spTree>
    <p:extLst>
      <p:ext uri="{BB962C8B-B14F-4D97-AF65-F5344CB8AC3E}">
        <p14:creationId xmlns:p14="http://schemas.microsoft.com/office/powerpoint/2010/main" val="4274024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099C553-F564-469E-AA8F-EA7369D0798E}"/>
              </a:ext>
            </a:extLst>
          </p:cNvPr>
          <p:cNvSpPr>
            <a:spLocks noGrp="1"/>
          </p:cNvSpPr>
          <p:nvPr>
            <p:ph type="title"/>
          </p:nvPr>
        </p:nvSpPr>
        <p:spPr/>
        <p:txBody>
          <a:bodyPr/>
          <a:lstStyle/>
          <a:p>
            <a:pPr algn="ctr" eaLnBrk="1" hangingPunct="1"/>
            <a:r>
              <a:rPr lang="en-US" altLang="en-US" sz="4800" b="1" dirty="0">
                <a:solidFill>
                  <a:srgbClr val="7030A0"/>
                </a:solidFill>
              </a:rPr>
              <a:t>MASTER SCHEDULES</a:t>
            </a:r>
          </a:p>
        </p:txBody>
      </p:sp>
      <p:pic>
        <p:nvPicPr>
          <p:cNvPr id="31747" name="Picture 1">
            <a:extLst>
              <a:ext uri="{FF2B5EF4-FFF2-40B4-BE49-F238E27FC236}">
                <a16:creationId xmlns:a16="http://schemas.microsoft.com/office/drawing/2014/main" id="{B0D8E2EA-5055-4296-BD09-08BF9C97C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4343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2">
            <a:extLst>
              <a:ext uri="{FF2B5EF4-FFF2-40B4-BE49-F238E27FC236}">
                <a16:creationId xmlns:a16="http://schemas.microsoft.com/office/drawing/2014/main" id="{8160CAD9-7498-46F6-8AD3-37D133B62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28800"/>
            <a:ext cx="419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C2D85A6-EFFD-4A7F-8C5F-2BB3E9D2BA89}"/>
              </a:ext>
            </a:extLst>
          </p:cNvPr>
          <p:cNvGraphicFramePr>
            <a:graphicFrameLocks noGrp="1"/>
          </p:cNvGraphicFramePr>
          <p:nvPr/>
        </p:nvGraphicFramePr>
        <p:xfrm>
          <a:off x="304800" y="1219200"/>
          <a:ext cx="8534399"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461848">
                  <a:extLst>
                    <a:ext uri="{9D8B030D-6E8A-4147-A177-3AD203B41FA5}">
                      <a16:colId xmlns:a16="http://schemas.microsoft.com/office/drawing/2014/main" val="20002"/>
                    </a:ext>
                  </a:extLst>
                </a:gridCol>
                <a:gridCol w="1509952">
                  <a:extLst>
                    <a:ext uri="{9D8B030D-6E8A-4147-A177-3AD203B41FA5}">
                      <a16:colId xmlns:a16="http://schemas.microsoft.com/office/drawing/2014/main" val="20003"/>
                    </a:ext>
                  </a:extLst>
                </a:gridCol>
                <a:gridCol w="1541453">
                  <a:extLst>
                    <a:ext uri="{9D8B030D-6E8A-4147-A177-3AD203B41FA5}">
                      <a16:colId xmlns:a16="http://schemas.microsoft.com/office/drawing/2014/main" val="20004"/>
                    </a:ext>
                  </a:extLst>
                </a:gridCol>
                <a:gridCol w="1430346">
                  <a:extLst>
                    <a:ext uri="{9D8B030D-6E8A-4147-A177-3AD203B41FA5}">
                      <a16:colId xmlns:a16="http://schemas.microsoft.com/office/drawing/2014/main" val="20005"/>
                    </a:ext>
                  </a:extLst>
                </a:gridCol>
              </a:tblGrid>
              <a:tr h="949204">
                <a:tc>
                  <a:txBody>
                    <a:bodyPr/>
                    <a:lstStyle/>
                    <a:p>
                      <a:pPr marL="0" marR="0">
                        <a:spcBef>
                          <a:spcPts val="0"/>
                        </a:spcBef>
                        <a:spcAft>
                          <a:spcPts val="0"/>
                        </a:spcAft>
                      </a:pPr>
                      <a:r>
                        <a:rPr lang="en-US" sz="1100" b="1" dirty="0">
                          <a:solidFill>
                            <a:srgbClr val="0070C0"/>
                          </a:solidFill>
                          <a:latin typeface="Arial"/>
                          <a:ea typeface="Times New Roman"/>
                          <a:cs typeface="Times New Roman"/>
                        </a:rPr>
                        <a:t>Pick up time/</a:t>
                      </a:r>
                    </a:p>
                    <a:p>
                      <a:pPr marL="0" marR="0">
                        <a:spcBef>
                          <a:spcPts val="0"/>
                        </a:spcBef>
                        <a:spcAft>
                          <a:spcPts val="0"/>
                        </a:spcAft>
                      </a:pPr>
                      <a:endParaRPr lang="en-US" sz="1100" dirty="0">
                        <a:solidFill>
                          <a:srgbClr val="0070C0"/>
                        </a:solidFill>
                        <a:latin typeface="Arial"/>
                        <a:ea typeface="Times New Roman"/>
                        <a:cs typeface="Times New Roman"/>
                      </a:endParaRPr>
                    </a:p>
                    <a:p>
                      <a:pPr marL="0" marR="0">
                        <a:spcBef>
                          <a:spcPts val="0"/>
                        </a:spcBef>
                        <a:spcAft>
                          <a:spcPts val="0"/>
                        </a:spcAft>
                      </a:pPr>
                      <a:r>
                        <a:rPr lang="en-US" sz="1100" b="1" dirty="0">
                          <a:solidFill>
                            <a:srgbClr val="0070C0"/>
                          </a:solidFill>
                          <a:latin typeface="Arial"/>
                          <a:ea typeface="Times New Roman"/>
                          <a:cs typeface="Times New Roman"/>
                        </a:rPr>
                        <a:t>Staff/</a:t>
                      </a:r>
                      <a:endParaRPr lang="en-US" sz="1100" dirty="0">
                        <a:solidFill>
                          <a:srgbClr val="0070C0"/>
                        </a:solidFill>
                        <a:latin typeface="Arial"/>
                        <a:ea typeface="Times New Roman"/>
                        <a:cs typeface="Times New Roman"/>
                      </a:endParaRPr>
                    </a:p>
                    <a:p>
                      <a:pPr marL="0" marR="0">
                        <a:spcBef>
                          <a:spcPts val="0"/>
                        </a:spcBef>
                        <a:spcAft>
                          <a:spcPts val="0"/>
                        </a:spcAft>
                      </a:pPr>
                      <a:endParaRPr lang="en-US" sz="1100" b="1" dirty="0">
                        <a:solidFill>
                          <a:srgbClr val="0070C0"/>
                        </a:solidFill>
                        <a:latin typeface="Arial"/>
                        <a:ea typeface="Times New Roman"/>
                        <a:cs typeface="Times New Roman"/>
                      </a:endParaRPr>
                    </a:p>
                    <a:p>
                      <a:pPr marL="0" marR="0">
                        <a:spcBef>
                          <a:spcPts val="0"/>
                        </a:spcBef>
                        <a:spcAft>
                          <a:spcPts val="0"/>
                        </a:spcAft>
                      </a:pPr>
                      <a:r>
                        <a:rPr lang="en-US" sz="1100" b="1" dirty="0">
                          <a:solidFill>
                            <a:srgbClr val="0070C0"/>
                          </a:solidFill>
                          <a:latin typeface="Arial"/>
                          <a:ea typeface="Times New Roman"/>
                          <a:cs typeface="Times New Roman"/>
                        </a:rPr>
                        <a:t>Phone number</a:t>
                      </a:r>
                      <a:endParaRPr lang="en-US" sz="1100" dirty="0">
                        <a:solidFill>
                          <a:srgbClr val="0070C0"/>
                        </a:solidFill>
                        <a:latin typeface="Arial"/>
                        <a:ea typeface="Times New Roman"/>
                        <a:cs typeface="Times New Roman"/>
                      </a:endParaRP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cs typeface="Times New Roman"/>
                        </a:rPr>
                        <a:t>8:30am</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Kevin</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715-9716</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cs typeface="Times New Roman"/>
                        </a:rPr>
                        <a:t>8:45am</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Susan</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705-9720</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cs typeface="Times New Roman"/>
                        </a:rPr>
                        <a:t>8:45am</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Rachel </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705-8812</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cs typeface="Times New Roman"/>
                        </a:rPr>
                        <a:t>8:45am</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Rachel </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705-8812</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latin typeface="Arial"/>
                          <a:ea typeface="Times New Roman"/>
                          <a:cs typeface="Times New Roman"/>
                        </a:rPr>
                        <a:t>8:30</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Nikki</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905-9717</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18817">
                <a:tc>
                  <a:txBody>
                    <a:bodyPr/>
                    <a:lstStyle/>
                    <a:p>
                      <a:pPr marL="0" marR="0">
                        <a:lnSpc>
                          <a:spcPct val="200000"/>
                        </a:lnSpc>
                        <a:spcBef>
                          <a:spcPts val="0"/>
                        </a:spcBef>
                        <a:spcAft>
                          <a:spcPts val="0"/>
                        </a:spcAft>
                      </a:pPr>
                      <a:r>
                        <a:rPr lang="en-US" sz="1100" b="1" dirty="0">
                          <a:solidFill>
                            <a:srgbClr val="0070C0"/>
                          </a:solidFill>
                          <a:latin typeface="Arial"/>
                          <a:ea typeface="Times New Roman"/>
                          <a:cs typeface="Times New Roman"/>
                        </a:rPr>
                        <a:t>Activities/</a:t>
                      </a:r>
                      <a:endParaRPr lang="en-US" sz="1100" dirty="0">
                        <a:solidFill>
                          <a:srgbClr val="0070C0"/>
                        </a:solidFill>
                        <a:latin typeface="Arial"/>
                        <a:ea typeface="Times New Roman"/>
                        <a:cs typeface="Times New Roman"/>
                      </a:endParaRPr>
                    </a:p>
                    <a:p>
                      <a:pPr marL="0" marR="0">
                        <a:lnSpc>
                          <a:spcPct val="200000"/>
                        </a:lnSpc>
                        <a:spcBef>
                          <a:spcPts val="0"/>
                        </a:spcBef>
                        <a:spcAft>
                          <a:spcPts val="0"/>
                        </a:spcAft>
                      </a:pPr>
                      <a:r>
                        <a:rPr lang="en-US" sz="1100" b="1" dirty="0">
                          <a:solidFill>
                            <a:srgbClr val="0070C0"/>
                          </a:solidFill>
                          <a:latin typeface="Arial"/>
                          <a:ea typeface="Times New Roman"/>
                          <a:cs typeface="Times New Roman"/>
                        </a:rPr>
                        <a:t>Items needed</a:t>
                      </a:r>
                      <a:endParaRPr lang="en-US" sz="1100" dirty="0">
                        <a:solidFill>
                          <a:srgbClr val="0070C0"/>
                        </a:solidFill>
                        <a:latin typeface="Arial"/>
                        <a:ea typeface="Times New Roman"/>
                        <a:cs typeface="Times New Roman"/>
                      </a:endParaRP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Drop to work 9:00</a:t>
                      </a:r>
                    </a:p>
                    <a:p>
                      <a:pPr marL="0" marR="0">
                        <a:lnSpc>
                          <a:spcPct val="100000"/>
                        </a:lnSpc>
                        <a:spcBef>
                          <a:spcPts val="0"/>
                        </a:spcBef>
                        <a:spcAft>
                          <a:spcPts val="0"/>
                        </a:spcAft>
                      </a:pPr>
                      <a:endParaRPr lang="en-US" sz="1100" dirty="0">
                        <a:latin typeface="Arial"/>
                        <a:ea typeface="Times New Roman"/>
                        <a:cs typeface="Times New Roman"/>
                      </a:endParaRPr>
                    </a:p>
                    <a:p>
                      <a:pPr marL="0" marR="0">
                        <a:lnSpc>
                          <a:spcPct val="100000"/>
                        </a:lnSpc>
                        <a:spcBef>
                          <a:spcPts val="0"/>
                        </a:spcBef>
                        <a:spcAft>
                          <a:spcPts val="0"/>
                        </a:spcAft>
                      </a:pPr>
                      <a:r>
                        <a:rPr lang="en-US" sz="1100" dirty="0">
                          <a:latin typeface="Arial"/>
                          <a:ea typeface="Times New Roman"/>
                          <a:cs typeface="Times New Roman"/>
                        </a:rPr>
                        <a:t>Pick Up from work 11:30</a:t>
                      </a:r>
                    </a:p>
                    <a:p>
                      <a:pPr marL="0" marR="0">
                        <a:lnSpc>
                          <a:spcPct val="100000"/>
                        </a:lnSpc>
                        <a:spcBef>
                          <a:spcPts val="0"/>
                        </a:spcBef>
                        <a:spcAft>
                          <a:spcPts val="0"/>
                        </a:spcAft>
                      </a:pPr>
                      <a:endParaRPr lang="en-US" sz="1100" dirty="0">
                        <a:latin typeface="Arial"/>
                        <a:ea typeface="Times New Roman"/>
                        <a:cs typeface="Times New Roman"/>
                      </a:endParaRPr>
                    </a:p>
                    <a:p>
                      <a:pPr marL="0" marR="0">
                        <a:lnSpc>
                          <a:spcPct val="100000"/>
                        </a:lnSpc>
                        <a:spcBef>
                          <a:spcPts val="0"/>
                        </a:spcBef>
                        <a:spcAft>
                          <a:spcPts val="0"/>
                        </a:spcAft>
                      </a:pPr>
                      <a:r>
                        <a:rPr lang="en-US" sz="1100" dirty="0">
                          <a:latin typeface="Arial"/>
                          <a:ea typeface="Times New Roman"/>
                          <a:cs typeface="Times New Roman"/>
                        </a:rPr>
                        <a:t>Library/ Personal Shopping/ Bowling</a:t>
                      </a:r>
                    </a:p>
                    <a:p>
                      <a:pPr marL="0" marR="0">
                        <a:lnSpc>
                          <a:spcPct val="100000"/>
                        </a:lnSpc>
                        <a:spcBef>
                          <a:spcPts val="0"/>
                        </a:spcBef>
                        <a:spcAft>
                          <a:spcPts val="0"/>
                        </a:spcAft>
                      </a:pPr>
                      <a:r>
                        <a:rPr lang="en-US" sz="1100" dirty="0">
                          <a:latin typeface="Arial"/>
                          <a:ea typeface="Times New Roman"/>
                          <a:cs typeface="Times New Roman"/>
                        </a:rPr>
                        <a:t>$2</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Volunteer at Mobile Meals</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YMCA</a:t>
                      </a:r>
                      <a:r>
                        <a:rPr lang="en-US" sz="1100" baseline="0" dirty="0">
                          <a:latin typeface="Arial"/>
                          <a:ea typeface="Times New Roman"/>
                          <a:cs typeface="Times New Roman"/>
                        </a:rPr>
                        <a:t> workout/ swim</a:t>
                      </a:r>
                    </a:p>
                    <a:p>
                      <a:pPr marL="0" marR="0">
                        <a:spcBef>
                          <a:spcPts val="0"/>
                        </a:spcBef>
                        <a:spcAft>
                          <a:spcPts val="0"/>
                        </a:spcAft>
                      </a:pPr>
                      <a:r>
                        <a:rPr lang="en-US" sz="1100" baseline="0" dirty="0">
                          <a:latin typeface="Arial"/>
                          <a:ea typeface="Times New Roman"/>
                          <a:cs typeface="Times New Roman"/>
                        </a:rPr>
                        <a:t>(bring bathing suit, shower stuff and change of clothes)</a:t>
                      </a:r>
                      <a:endParaRPr lang="en-US" sz="1100" dirty="0">
                        <a:latin typeface="Arial"/>
                        <a:ea typeface="Times New Roman"/>
                        <a:cs typeface="Times New Roman"/>
                      </a:endParaRP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Drop to work 9:00</a:t>
                      </a:r>
                    </a:p>
                    <a:p>
                      <a:pPr marL="0" marR="0">
                        <a:lnSpc>
                          <a:spcPct val="100000"/>
                        </a:lnSpc>
                        <a:spcBef>
                          <a:spcPts val="0"/>
                        </a:spcBef>
                        <a:spcAft>
                          <a:spcPts val="0"/>
                        </a:spcAft>
                      </a:pPr>
                      <a:endParaRPr lang="en-US" sz="1100" dirty="0">
                        <a:latin typeface="Arial"/>
                        <a:ea typeface="Times New Roman"/>
                        <a:cs typeface="Times New Roman"/>
                      </a:endParaRPr>
                    </a:p>
                    <a:p>
                      <a:pPr marL="0" marR="0">
                        <a:lnSpc>
                          <a:spcPct val="100000"/>
                        </a:lnSpc>
                        <a:spcBef>
                          <a:spcPts val="0"/>
                        </a:spcBef>
                        <a:spcAft>
                          <a:spcPts val="0"/>
                        </a:spcAft>
                      </a:pPr>
                      <a:r>
                        <a:rPr lang="en-US" sz="1100" dirty="0">
                          <a:latin typeface="Arial"/>
                          <a:ea typeface="Times New Roman"/>
                          <a:cs typeface="Times New Roman"/>
                        </a:rPr>
                        <a:t>Pick Up from work 11:30</a:t>
                      </a:r>
                    </a:p>
                    <a:p>
                      <a:pPr marL="0" marR="0">
                        <a:lnSpc>
                          <a:spcPct val="100000"/>
                        </a:lnSpc>
                        <a:spcBef>
                          <a:spcPts val="0"/>
                        </a:spcBef>
                        <a:spcAft>
                          <a:spcPts val="0"/>
                        </a:spcAft>
                      </a:pPr>
                      <a:endParaRPr lang="en-US" sz="1100" dirty="0">
                        <a:latin typeface="Arial"/>
                        <a:ea typeface="Times New Roman"/>
                        <a:cs typeface="Times New Roman"/>
                      </a:endParaRPr>
                    </a:p>
                    <a:p>
                      <a:pPr marL="0" marR="0">
                        <a:lnSpc>
                          <a:spcPct val="100000"/>
                        </a:lnSpc>
                        <a:spcBef>
                          <a:spcPts val="0"/>
                        </a:spcBef>
                        <a:spcAft>
                          <a:spcPts val="0"/>
                        </a:spcAft>
                      </a:pPr>
                      <a:r>
                        <a:rPr lang="en-US" sz="1100" dirty="0">
                          <a:latin typeface="Arial"/>
                          <a:ea typeface="Times New Roman"/>
                          <a:cs typeface="Times New Roman"/>
                        </a:rPr>
                        <a:t>Volunteer at Angelic</a:t>
                      </a:r>
                      <a:r>
                        <a:rPr lang="en-US" sz="1100" baseline="0" dirty="0">
                          <a:latin typeface="Arial"/>
                          <a:ea typeface="Times New Roman"/>
                          <a:cs typeface="Times New Roman"/>
                        </a:rPr>
                        <a:t> </a:t>
                      </a:r>
                      <a:r>
                        <a:rPr lang="en-US" sz="1100" dirty="0">
                          <a:latin typeface="Arial"/>
                          <a:ea typeface="Times New Roman"/>
                          <a:cs typeface="Times New Roman"/>
                        </a:rPr>
                        <a:t>Ministries</a:t>
                      </a:r>
                    </a:p>
                    <a:p>
                      <a:pPr marL="0" marR="0">
                        <a:lnSpc>
                          <a:spcPct val="200000"/>
                        </a:lnSpc>
                        <a:spcBef>
                          <a:spcPts val="0"/>
                        </a:spcBef>
                        <a:spcAft>
                          <a:spcPts val="0"/>
                        </a:spcAft>
                      </a:pPr>
                      <a:endParaRPr lang="en-US" sz="1100" dirty="0">
                        <a:latin typeface="Arial"/>
                        <a:ea typeface="Times New Roman"/>
                        <a:cs typeface="Times New Roman"/>
                      </a:endParaRP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Swap to Kevin’s group</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Grocery shopping-$5</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Cooking class</a:t>
                      </a:r>
                    </a:p>
                    <a:p>
                      <a:pPr marL="0" marR="0">
                        <a:spcBef>
                          <a:spcPts val="0"/>
                        </a:spcBef>
                        <a:spcAft>
                          <a:spcPts val="0"/>
                        </a:spcAft>
                      </a:pPr>
                      <a:endParaRPr lang="en-US" sz="1100" dirty="0">
                        <a:latin typeface="Arial"/>
                        <a:ea typeface="Times New Roman"/>
                        <a:cs typeface="Times New Roman"/>
                      </a:endParaRPr>
                    </a:p>
                    <a:p>
                      <a:pPr marL="0" marR="0">
                        <a:spcBef>
                          <a:spcPts val="0"/>
                        </a:spcBef>
                        <a:spcAft>
                          <a:spcPts val="0"/>
                        </a:spcAft>
                      </a:pPr>
                      <a:r>
                        <a:rPr lang="en-US" sz="1100" dirty="0">
                          <a:latin typeface="Arial"/>
                          <a:ea typeface="Times New Roman"/>
                          <a:cs typeface="Times New Roman"/>
                        </a:rPr>
                        <a:t>Laundromat</a:t>
                      </a:r>
                    </a:p>
                    <a:p>
                      <a:pPr marL="0" marR="0">
                        <a:spcBef>
                          <a:spcPts val="0"/>
                        </a:spcBef>
                        <a:spcAft>
                          <a:spcPts val="0"/>
                        </a:spcAft>
                      </a:pPr>
                      <a:r>
                        <a:rPr lang="en-US" sz="1100" dirty="0">
                          <a:latin typeface="Arial"/>
                          <a:ea typeface="Times New Roman"/>
                          <a:cs typeface="Times New Roman"/>
                        </a:rPr>
                        <a:t>(bring 1 load of clothes, soap, $3.00)</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Drop to work 9:00</a:t>
                      </a:r>
                    </a:p>
                    <a:p>
                      <a:pPr marL="0" marR="0">
                        <a:lnSpc>
                          <a:spcPct val="100000"/>
                        </a:lnSpc>
                        <a:spcBef>
                          <a:spcPts val="0"/>
                        </a:spcBef>
                        <a:spcAft>
                          <a:spcPts val="0"/>
                        </a:spcAft>
                      </a:pPr>
                      <a:r>
                        <a:rPr lang="en-US" sz="1100" dirty="0">
                          <a:latin typeface="Arial"/>
                          <a:ea typeface="Times New Roman"/>
                          <a:cs typeface="Times New Roman"/>
                        </a:rPr>
                        <a:t>Pick Up from work 11:30</a:t>
                      </a:r>
                    </a:p>
                    <a:p>
                      <a:pPr marL="0" marR="0">
                        <a:lnSpc>
                          <a:spcPct val="100000"/>
                        </a:lnSpc>
                        <a:spcBef>
                          <a:spcPts val="0"/>
                        </a:spcBef>
                        <a:spcAft>
                          <a:spcPts val="0"/>
                        </a:spcAft>
                      </a:pPr>
                      <a:endParaRPr lang="en-US" sz="1100" dirty="0">
                        <a:latin typeface="Arial"/>
                        <a:ea typeface="Times New Roman"/>
                        <a:cs typeface="Times New Roman"/>
                      </a:endParaRPr>
                    </a:p>
                    <a:p>
                      <a:pPr marL="0" marR="0">
                        <a:lnSpc>
                          <a:spcPct val="100000"/>
                        </a:lnSpc>
                        <a:spcBef>
                          <a:spcPts val="0"/>
                        </a:spcBef>
                        <a:spcAft>
                          <a:spcPts val="0"/>
                        </a:spcAft>
                      </a:pPr>
                      <a:r>
                        <a:rPr lang="en-US" sz="1100" dirty="0">
                          <a:latin typeface="Arial"/>
                          <a:ea typeface="Times New Roman"/>
                          <a:cs typeface="Times New Roman"/>
                        </a:rPr>
                        <a:t>YMCA-</a:t>
                      </a:r>
                      <a:r>
                        <a:rPr lang="en-US" sz="1100" baseline="0" dirty="0">
                          <a:latin typeface="Arial"/>
                          <a:ea typeface="Times New Roman"/>
                          <a:cs typeface="Times New Roman"/>
                        </a:rPr>
                        <a:t> workout (bring change of clothes)</a:t>
                      </a:r>
                    </a:p>
                    <a:p>
                      <a:pPr marL="0" marR="0">
                        <a:lnSpc>
                          <a:spcPct val="100000"/>
                        </a:lnSpc>
                        <a:spcBef>
                          <a:spcPts val="0"/>
                        </a:spcBef>
                        <a:spcAft>
                          <a:spcPts val="0"/>
                        </a:spcAft>
                      </a:pPr>
                      <a:endParaRPr lang="en-US" sz="1100" baseline="0" dirty="0">
                        <a:latin typeface="Arial"/>
                        <a:ea typeface="Times New Roman"/>
                        <a:cs typeface="Times New Roman"/>
                      </a:endParaRPr>
                    </a:p>
                    <a:p>
                      <a:pPr marL="0" marR="0">
                        <a:lnSpc>
                          <a:spcPct val="100000"/>
                        </a:lnSpc>
                        <a:spcBef>
                          <a:spcPts val="0"/>
                        </a:spcBef>
                        <a:spcAft>
                          <a:spcPts val="0"/>
                        </a:spcAft>
                      </a:pPr>
                      <a:r>
                        <a:rPr lang="en-US" sz="1100" baseline="0" dirty="0">
                          <a:latin typeface="Arial"/>
                          <a:ea typeface="Times New Roman"/>
                          <a:cs typeface="Times New Roman"/>
                        </a:rPr>
                        <a:t>Banking- cash paycheck</a:t>
                      </a:r>
                      <a:endParaRPr lang="en-US" sz="1100" dirty="0">
                        <a:latin typeface="Arial"/>
                        <a:ea typeface="Times New Roman"/>
                        <a:cs typeface="Times New Roman"/>
                      </a:endParaRP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82990">
                <a:tc>
                  <a:txBody>
                    <a:bodyPr/>
                    <a:lstStyle/>
                    <a:p>
                      <a:pPr marL="0" marR="0">
                        <a:lnSpc>
                          <a:spcPct val="200000"/>
                        </a:lnSpc>
                        <a:spcBef>
                          <a:spcPts val="0"/>
                        </a:spcBef>
                        <a:spcAft>
                          <a:spcPts val="0"/>
                        </a:spcAft>
                      </a:pPr>
                      <a:r>
                        <a:rPr lang="en-US" sz="1100" b="1" dirty="0">
                          <a:solidFill>
                            <a:srgbClr val="0070C0"/>
                          </a:solidFill>
                          <a:latin typeface="Arial"/>
                          <a:ea typeface="Times New Roman"/>
                          <a:cs typeface="Times New Roman"/>
                        </a:rPr>
                        <a:t>Lunch/</a:t>
                      </a:r>
                      <a:endParaRPr lang="en-US" sz="1100" dirty="0">
                        <a:solidFill>
                          <a:srgbClr val="0070C0"/>
                        </a:solidFill>
                        <a:latin typeface="Arial"/>
                        <a:ea typeface="Times New Roman"/>
                        <a:cs typeface="Times New Roman"/>
                      </a:endParaRPr>
                    </a:p>
                    <a:p>
                      <a:pPr marL="0" marR="0">
                        <a:lnSpc>
                          <a:spcPct val="200000"/>
                        </a:lnSpc>
                        <a:spcBef>
                          <a:spcPts val="0"/>
                        </a:spcBef>
                        <a:spcAft>
                          <a:spcPts val="0"/>
                        </a:spcAft>
                      </a:pPr>
                      <a:r>
                        <a:rPr lang="en-US" sz="1100" b="1" dirty="0">
                          <a:solidFill>
                            <a:srgbClr val="0070C0"/>
                          </a:solidFill>
                          <a:latin typeface="Arial"/>
                          <a:ea typeface="Times New Roman"/>
                          <a:cs typeface="Times New Roman"/>
                        </a:rPr>
                        <a:t>Where/</a:t>
                      </a:r>
                      <a:endParaRPr lang="en-US" sz="1100" dirty="0">
                        <a:solidFill>
                          <a:srgbClr val="0070C0"/>
                        </a:solidFill>
                        <a:latin typeface="Arial"/>
                        <a:ea typeface="Times New Roman"/>
                        <a:cs typeface="Times New Roman"/>
                      </a:endParaRPr>
                    </a:p>
                    <a:p>
                      <a:pPr marL="0" marR="0">
                        <a:lnSpc>
                          <a:spcPct val="200000"/>
                        </a:lnSpc>
                        <a:spcBef>
                          <a:spcPts val="0"/>
                        </a:spcBef>
                        <a:spcAft>
                          <a:spcPts val="0"/>
                        </a:spcAft>
                      </a:pPr>
                      <a:r>
                        <a:rPr lang="en-US" sz="1100" b="1" dirty="0">
                          <a:solidFill>
                            <a:srgbClr val="0070C0"/>
                          </a:solidFill>
                          <a:latin typeface="Arial"/>
                          <a:ea typeface="Times New Roman"/>
                          <a:cs typeface="Times New Roman"/>
                        </a:rPr>
                        <a:t>$ or sack</a:t>
                      </a:r>
                      <a:endParaRPr lang="en-US" sz="1100" dirty="0">
                        <a:solidFill>
                          <a:srgbClr val="0070C0"/>
                        </a:solidFill>
                        <a:latin typeface="Arial"/>
                        <a:ea typeface="Times New Roman"/>
                        <a:cs typeface="Times New Roman"/>
                      </a:endParaRP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Sack lunch</a:t>
                      </a:r>
                    </a:p>
                    <a:p>
                      <a:pPr marL="0" marR="0">
                        <a:lnSpc>
                          <a:spcPct val="200000"/>
                        </a:lnSpc>
                        <a:spcBef>
                          <a:spcPts val="0"/>
                        </a:spcBef>
                        <a:spcAft>
                          <a:spcPts val="0"/>
                        </a:spcAft>
                      </a:pPr>
                      <a:r>
                        <a:rPr lang="en-US" sz="1100" dirty="0">
                          <a:latin typeface="Arial"/>
                          <a:ea typeface="Times New Roman"/>
                          <a:cs typeface="Times New Roman"/>
                        </a:rPr>
                        <a:t>CAC atrium</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Lunch at Mall- </a:t>
                      </a:r>
                    </a:p>
                    <a:p>
                      <a:pPr marL="0" marR="0">
                        <a:lnSpc>
                          <a:spcPct val="200000"/>
                        </a:lnSpc>
                        <a:spcBef>
                          <a:spcPts val="0"/>
                        </a:spcBef>
                        <a:spcAft>
                          <a:spcPts val="0"/>
                        </a:spcAft>
                      </a:pPr>
                      <a:r>
                        <a:rPr lang="en-US" sz="1100" dirty="0">
                          <a:latin typeface="Arial"/>
                          <a:ea typeface="Times New Roman"/>
                          <a:cs typeface="Times New Roman"/>
                        </a:rPr>
                        <a:t>Sack or $5</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Sack Lunch park</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Cooking class at John 23</a:t>
                      </a:r>
                      <a:r>
                        <a:rPr lang="en-US" sz="1100" baseline="30000" dirty="0">
                          <a:latin typeface="Arial"/>
                          <a:ea typeface="Times New Roman"/>
                          <a:cs typeface="Times New Roman"/>
                        </a:rPr>
                        <a:t>rd</a:t>
                      </a:r>
                      <a:r>
                        <a:rPr lang="en-US" sz="1100" dirty="0">
                          <a:latin typeface="Arial"/>
                          <a:ea typeface="Times New Roman"/>
                          <a:cs typeface="Times New Roman"/>
                        </a:rPr>
                        <a:t> on UT campus</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Fast Food $5</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2990">
                <a:tc>
                  <a:txBody>
                    <a:bodyPr/>
                    <a:lstStyle/>
                    <a:p>
                      <a:pPr marL="0" marR="0">
                        <a:lnSpc>
                          <a:spcPct val="200000"/>
                        </a:lnSpc>
                        <a:spcBef>
                          <a:spcPts val="0"/>
                        </a:spcBef>
                        <a:spcAft>
                          <a:spcPts val="0"/>
                        </a:spcAft>
                      </a:pPr>
                      <a:r>
                        <a:rPr lang="en-US" sz="1100" b="1" dirty="0">
                          <a:solidFill>
                            <a:srgbClr val="0070C0"/>
                          </a:solidFill>
                          <a:latin typeface="Arial"/>
                          <a:ea typeface="Times New Roman"/>
                          <a:cs typeface="Times New Roman"/>
                        </a:rPr>
                        <a:t>Drop off time/</a:t>
                      </a:r>
                      <a:endParaRPr lang="en-US" sz="1100" dirty="0">
                        <a:solidFill>
                          <a:srgbClr val="0070C0"/>
                        </a:solidFill>
                        <a:latin typeface="Arial"/>
                        <a:ea typeface="Times New Roman"/>
                        <a:cs typeface="Times New Roman"/>
                      </a:endParaRPr>
                    </a:p>
                    <a:p>
                      <a:pPr marL="0" marR="0">
                        <a:lnSpc>
                          <a:spcPct val="200000"/>
                        </a:lnSpc>
                        <a:spcBef>
                          <a:spcPts val="0"/>
                        </a:spcBef>
                        <a:spcAft>
                          <a:spcPts val="0"/>
                        </a:spcAft>
                      </a:pPr>
                      <a:r>
                        <a:rPr lang="en-US" sz="1100" b="1" dirty="0">
                          <a:solidFill>
                            <a:srgbClr val="0070C0"/>
                          </a:solidFill>
                          <a:latin typeface="Arial"/>
                          <a:ea typeface="Times New Roman"/>
                          <a:cs typeface="Times New Roman"/>
                        </a:rPr>
                        <a:t>Staff/</a:t>
                      </a:r>
                      <a:endParaRPr lang="en-US" sz="1100" dirty="0">
                        <a:solidFill>
                          <a:srgbClr val="0070C0"/>
                        </a:solidFill>
                        <a:latin typeface="Arial"/>
                        <a:ea typeface="Times New Roman"/>
                        <a:cs typeface="Times New Roman"/>
                      </a:endParaRPr>
                    </a:p>
                    <a:p>
                      <a:pPr marL="0" marR="0">
                        <a:lnSpc>
                          <a:spcPct val="200000"/>
                        </a:lnSpc>
                        <a:spcBef>
                          <a:spcPts val="0"/>
                        </a:spcBef>
                        <a:spcAft>
                          <a:spcPts val="0"/>
                        </a:spcAft>
                      </a:pPr>
                      <a:r>
                        <a:rPr lang="en-US" sz="1100" b="1" dirty="0">
                          <a:solidFill>
                            <a:srgbClr val="0070C0"/>
                          </a:solidFill>
                          <a:latin typeface="Arial"/>
                          <a:ea typeface="Times New Roman"/>
                          <a:cs typeface="Times New Roman"/>
                        </a:rPr>
                        <a:t>Phone number</a:t>
                      </a:r>
                      <a:endParaRPr lang="en-US" sz="1100" dirty="0">
                        <a:solidFill>
                          <a:srgbClr val="0070C0"/>
                        </a:solidFill>
                        <a:latin typeface="Arial"/>
                        <a:ea typeface="Times New Roman"/>
                        <a:cs typeface="Times New Roman"/>
                      </a:endParaRP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2:45pm</a:t>
                      </a:r>
                    </a:p>
                    <a:p>
                      <a:pPr marL="0" marR="0">
                        <a:lnSpc>
                          <a:spcPct val="200000"/>
                        </a:lnSpc>
                        <a:spcBef>
                          <a:spcPts val="0"/>
                        </a:spcBef>
                        <a:spcAft>
                          <a:spcPts val="0"/>
                        </a:spcAft>
                      </a:pPr>
                      <a:r>
                        <a:rPr lang="en-US" sz="1100" dirty="0">
                          <a:latin typeface="Arial"/>
                          <a:ea typeface="Times New Roman"/>
                          <a:cs typeface="Times New Roman"/>
                        </a:rPr>
                        <a:t>Kevin</a:t>
                      </a:r>
                    </a:p>
                    <a:p>
                      <a:pPr marL="0" marR="0">
                        <a:lnSpc>
                          <a:spcPct val="200000"/>
                        </a:lnSpc>
                        <a:spcBef>
                          <a:spcPts val="0"/>
                        </a:spcBef>
                        <a:spcAft>
                          <a:spcPts val="0"/>
                        </a:spcAft>
                      </a:pPr>
                      <a:r>
                        <a:rPr lang="en-US" sz="1100" dirty="0">
                          <a:latin typeface="Arial"/>
                          <a:ea typeface="Times New Roman"/>
                          <a:cs typeface="Times New Roman"/>
                        </a:rPr>
                        <a:t>715-9716</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3:00pm</a:t>
                      </a:r>
                    </a:p>
                    <a:p>
                      <a:pPr marL="0" marR="0">
                        <a:lnSpc>
                          <a:spcPct val="200000"/>
                        </a:lnSpc>
                        <a:spcBef>
                          <a:spcPts val="0"/>
                        </a:spcBef>
                        <a:spcAft>
                          <a:spcPts val="0"/>
                        </a:spcAft>
                      </a:pPr>
                      <a:r>
                        <a:rPr lang="en-US" sz="1100" dirty="0">
                          <a:latin typeface="Arial"/>
                          <a:ea typeface="Times New Roman"/>
                          <a:cs typeface="Times New Roman"/>
                        </a:rPr>
                        <a:t>Susan</a:t>
                      </a:r>
                    </a:p>
                    <a:p>
                      <a:pPr marL="0" marR="0">
                        <a:lnSpc>
                          <a:spcPct val="200000"/>
                        </a:lnSpc>
                        <a:spcBef>
                          <a:spcPts val="0"/>
                        </a:spcBef>
                        <a:spcAft>
                          <a:spcPts val="0"/>
                        </a:spcAft>
                      </a:pPr>
                      <a:r>
                        <a:rPr lang="en-US" sz="1100" dirty="0">
                          <a:latin typeface="Arial"/>
                          <a:ea typeface="Times New Roman"/>
                          <a:cs typeface="Times New Roman"/>
                        </a:rPr>
                        <a:t>705-9720</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3:00pm</a:t>
                      </a:r>
                    </a:p>
                    <a:p>
                      <a:pPr marL="0" marR="0">
                        <a:lnSpc>
                          <a:spcPct val="200000"/>
                        </a:lnSpc>
                        <a:spcBef>
                          <a:spcPts val="0"/>
                        </a:spcBef>
                        <a:spcAft>
                          <a:spcPts val="0"/>
                        </a:spcAft>
                      </a:pPr>
                      <a:r>
                        <a:rPr lang="en-US" sz="1100" dirty="0">
                          <a:latin typeface="Arial"/>
                          <a:ea typeface="Times New Roman"/>
                          <a:cs typeface="Times New Roman"/>
                        </a:rPr>
                        <a:t>Rachel </a:t>
                      </a:r>
                    </a:p>
                    <a:p>
                      <a:pPr marL="0" marR="0">
                        <a:lnSpc>
                          <a:spcPct val="200000"/>
                        </a:lnSpc>
                        <a:spcBef>
                          <a:spcPts val="0"/>
                        </a:spcBef>
                        <a:spcAft>
                          <a:spcPts val="0"/>
                        </a:spcAft>
                      </a:pPr>
                      <a:r>
                        <a:rPr lang="en-US" sz="1100" dirty="0">
                          <a:latin typeface="Arial"/>
                          <a:ea typeface="Times New Roman"/>
                          <a:cs typeface="Times New Roman"/>
                        </a:rPr>
                        <a:t>705-8823</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3:00pm</a:t>
                      </a:r>
                    </a:p>
                    <a:p>
                      <a:pPr marL="0" marR="0">
                        <a:lnSpc>
                          <a:spcPct val="200000"/>
                        </a:lnSpc>
                        <a:spcBef>
                          <a:spcPts val="0"/>
                        </a:spcBef>
                        <a:spcAft>
                          <a:spcPts val="0"/>
                        </a:spcAft>
                      </a:pPr>
                      <a:r>
                        <a:rPr lang="en-US" sz="1100" dirty="0">
                          <a:latin typeface="Arial"/>
                          <a:ea typeface="Times New Roman"/>
                          <a:cs typeface="Times New Roman"/>
                        </a:rPr>
                        <a:t>Kevin</a:t>
                      </a:r>
                    </a:p>
                    <a:p>
                      <a:pPr marL="0" marR="0">
                        <a:lnSpc>
                          <a:spcPct val="200000"/>
                        </a:lnSpc>
                        <a:spcBef>
                          <a:spcPts val="0"/>
                        </a:spcBef>
                        <a:spcAft>
                          <a:spcPts val="0"/>
                        </a:spcAft>
                      </a:pPr>
                      <a:r>
                        <a:rPr lang="en-US" sz="1100" dirty="0">
                          <a:latin typeface="Arial"/>
                          <a:ea typeface="Times New Roman"/>
                          <a:cs typeface="Times New Roman"/>
                        </a:rPr>
                        <a:t>715-9716</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1100" dirty="0">
                          <a:latin typeface="Arial"/>
                          <a:ea typeface="Times New Roman"/>
                          <a:cs typeface="Times New Roman"/>
                        </a:rPr>
                        <a:t>2:45pm</a:t>
                      </a:r>
                    </a:p>
                    <a:p>
                      <a:pPr marL="0" marR="0">
                        <a:lnSpc>
                          <a:spcPct val="200000"/>
                        </a:lnSpc>
                        <a:spcBef>
                          <a:spcPts val="0"/>
                        </a:spcBef>
                        <a:spcAft>
                          <a:spcPts val="0"/>
                        </a:spcAft>
                      </a:pPr>
                      <a:r>
                        <a:rPr lang="en-US" sz="1100" dirty="0">
                          <a:latin typeface="Arial"/>
                          <a:ea typeface="Times New Roman"/>
                          <a:cs typeface="Times New Roman"/>
                        </a:rPr>
                        <a:t>Nikki</a:t>
                      </a:r>
                    </a:p>
                    <a:p>
                      <a:pPr marL="0" marR="0">
                        <a:lnSpc>
                          <a:spcPct val="200000"/>
                        </a:lnSpc>
                        <a:spcBef>
                          <a:spcPts val="0"/>
                        </a:spcBef>
                        <a:spcAft>
                          <a:spcPts val="0"/>
                        </a:spcAft>
                      </a:pPr>
                      <a:r>
                        <a:rPr lang="en-US" sz="1100" dirty="0">
                          <a:latin typeface="Arial"/>
                          <a:ea typeface="Times New Roman"/>
                          <a:cs typeface="Times New Roman"/>
                        </a:rPr>
                        <a:t>905-9716</a:t>
                      </a:r>
                    </a:p>
                  </a:txBody>
                  <a:tcPr marL="51084" marR="51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0759" name="Rectangle 1">
            <a:extLst>
              <a:ext uri="{FF2B5EF4-FFF2-40B4-BE49-F238E27FC236}">
                <a16:creationId xmlns:a16="http://schemas.microsoft.com/office/drawing/2014/main" id="{06AFCD16-C0DC-482C-8087-C4248B63826E}"/>
              </a:ext>
            </a:extLst>
          </p:cNvPr>
          <p:cNvSpPr>
            <a:spLocks noChangeArrowheads="1"/>
          </p:cNvSpPr>
          <p:nvPr/>
        </p:nvSpPr>
        <p:spPr bwMode="auto">
          <a:xfrm>
            <a:off x="304800" y="152400"/>
            <a:ext cx="8839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Perpetua" panose="02020502060401020303" pitchFamily="18" charset="0"/>
                <a:cs typeface="Arial" panose="020B0604020202020204" pitchFamily="34" charset="0"/>
              </a:defRPr>
            </a:lvl1pPr>
            <a:lvl2pPr marL="742950" indent="-285750" eaLnBrk="0" hangingPunct="0">
              <a:defRPr>
                <a:solidFill>
                  <a:schemeClr val="tx1"/>
                </a:solidFill>
                <a:latin typeface="Perpetua" panose="02020502060401020303" pitchFamily="18" charset="0"/>
                <a:cs typeface="Arial" panose="020B0604020202020204" pitchFamily="34" charset="0"/>
              </a:defRPr>
            </a:lvl2pPr>
            <a:lvl3pPr marL="1143000" indent="-228600" eaLnBrk="0" hangingPunct="0">
              <a:defRPr>
                <a:solidFill>
                  <a:schemeClr val="tx1"/>
                </a:solidFill>
                <a:latin typeface="Perpetua" panose="02020502060401020303" pitchFamily="18" charset="0"/>
                <a:cs typeface="Arial" panose="020B0604020202020204" pitchFamily="34" charset="0"/>
              </a:defRPr>
            </a:lvl3pPr>
            <a:lvl4pPr marL="1600200" indent="-228600" eaLnBrk="0" hangingPunct="0">
              <a:defRPr>
                <a:solidFill>
                  <a:schemeClr val="tx1"/>
                </a:solidFill>
                <a:latin typeface="Perpetua" panose="02020502060401020303" pitchFamily="18" charset="0"/>
                <a:cs typeface="Arial" panose="020B0604020202020204" pitchFamily="34" charset="0"/>
              </a:defRPr>
            </a:lvl4pPr>
            <a:lvl5pPr marL="2057400" indent="-228600" eaLnBrk="0" hangingPunct="0">
              <a:defRPr>
                <a:solidFill>
                  <a:schemeClr val="tx1"/>
                </a:solidFill>
                <a:latin typeface="Perpetua" panose="02020502060401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Perpetua" panose="02020502060401020303"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Times New Roman" panose="02020603050405020304" pitchFamily="18" charset="0"/>
              </a:rPr>
              <a:t>Eric’s Schedule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D34817"/>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	      Monday         Tuesday       Wednesday	   Thursday          Friday</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514600"/>
            <a:ext cx="7408333" cy="4114799"/>
          </a:xfrm>
        </p:spPr>
        <p:txBody>
          <a:bodyPr>
            <a:normAutofit/>
          </a:bodyPr>
          <a:lstStyle/>
          <a:p>
            <a:pPr marL="0" indent="0">
              <a:buNone/>
            </a:pPr>
            <a:endParaRPr lang="en-US" sz="800" dirty="0"/>
          </a:p>
          <a:p>
            <a:pPr marL="0" indent="0">
              <a:buNone/>
            </a:pPr>
            <a:r>
              <a:rPr lang="en-US" u="sng" dirty="0"/>
              <a:t>SUITABLE MATCH means three things…</a:t>
            </a:r>
          </a:p>
          <a:p>
            <a:pPr marL="0" indent="0">
              <a:buNone/>
            </a:pPr>
            <a:endParaRPr lang="en-US" sz="800" u="sng" dirty="0"/>
          </a:p>
          <a:p>
            <a:r>
              <a:rPr lang="en-US" dirty="0">
                <a:solidFill>
                  <a:srgbClr val="FF0000"/>
                </a:solidFill>
              </a:rPr>
              <a:t>Compatible person(s)…</a:t>
            </a:r>
          </a:p>
          <a:p>
            <a:endParaRPr lang="en-US" dirty="0">
              <a:solidFill>
                <a:srgbClr val="FF0000"/>
              </a:solidFill>
            </a:endParaRPr>
          </a:p>
          <a:p>
            <a:r>
              <a:rPr lang="en-US" dirty="0"/>
              <a:t>Who desire/need to receive service at same time(s) (</a:t>
            </a:r>
            <a:r>
              <a:rPr lang="en-US" dirty="0">
                <a:solidFill>
                  <a:srgbClr val="FF0000"/>
                </a:solidFill>
              </a:rPr>
              <a:t>compatible schedule</a:t>
            </a:r>
            <a:r>
              <a:rPr lang="en-US" dirty="0"/>
              <a:t>), and… </a:t>
            </a:r>
          </a:p>
          <a:p>
            <a:endParaRPr lang="en-US" dirty="0"/>
          </a:p>
          <a:p>
            <a:r>
              <a:rPr lang="en-US" dirty="0"/>
              <a:t>Who desire to participate in the same activities while receiving the service (</a:t>
            </a:r>
            <a:r>
              <a:rPr lang="en-US" dirty="0">
                <a:solidFill>
                  <a:srgbClr val="FF0000"/>
                </a:solidFill>
              </a:rPr>
              <a:t>compatible interests</a:t>
            </a:r>
            <a:r>
              <a:rPr lang="en-US" dirty="0"/>
              <a:t>). </a:t>
            </a:r>
          </a:p>
          <a:p>
            <a:endParaRPr lang="en-US" dirty="0"/>
          </a:p>
        </p:txBody>
      </p:sp>
      <p:sp>
        <p:nvSpPr>
          <p:cNvPr id="3" name="Title 2"/>
          <p:cNvSpPr>
            <a:spLocks noGrp="1"/>
          </p:cNvSpPr>
          <p:nvPr>
            <p:ph type="title"/>
          </p:nvPr>
        </p:nvSpPr>
        <p:spPr/>
        <p:txBody>
          <a:bodyPr>
            <a:normAutofit/>
          </a:bodyPr>
          <a:lstStyle/>
          <a:p>
            <a:r>
              <a:rPr lang="en-US" dirty="0"/>
              <a:t>SUITABLE MATCH</a:t>
            </a:r>
          </a:p>
        </p:txBody>
      </p:sp>
    </p:spTree>
    <p:extLst>
      <p:ext uri="{BB962C8B-B14F-4D97-AF65-F5344CB8AC3E}">
        <p14:creationId xmlns:p14="http://schemas.microsoft.com/office/powerpoint/2010/main" val="1562561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590801"/>
            <a:ext cx="7408333" cy="4038600"/>
          </a:xfrm>
        </p:spPr>
        <p:txBody>
          <a:bodyPr>
            <a:normAutofit fontScale="92500" lnSpcReduction="10000"/>
          </a:bodyPr>
          <a:lstStyle/>
          <a:p>
            <a:r>
              <a:rPr lang="en-US" dirty="0"/>
              <a:t>No one has to have the same person(s) matched with them for all of the hours they receive a particular service.</a:t>
            </a:r>
          </a:p>
          <a:p>
            <a:endParaRPr lang="en-US" dirty="0"/>
          </a:p>
          <a:p>
            <a:r>
              <a:rPr lang="en-US" dirty="0"/>
              <a:t>Mike may be matched with Joe on Tuesday to go to the Tuesday night men’s bowling league</a:t>
            </a:r>
          </a:p>
          <a:p>
            <a:endParaRPr lang="en-US" dirty="0"/>
          </a:p>
          <a:p>
            <a:r>
              <a:rPr lang="en-US" dirty="0"/>
              <a:t>Mike may be matched with Donna on Thursday morning to go to volunteer at the food pantry</a:t>
            </a:r>
          </a:p>
          <a:p>
            <a:endParaRPr lang="en-US" dirty="0"/>
          </a:p>
          <a:p>
            <a:r>
              <a:rPr lang="en-US" dirty="0"/>
              <a:t>Mixing up matching can allow better compatibility of people and their interests</a:t>
            </a:r>
          </a:p>
        </p:txBody>
      </p:sp>
      <p:sp>
        <p:nvSpPr>
          <p:cNvPr id="3" name="Title 2"/>
          <p:cNvSpPr>
            <a:spLocks noGrp="1"/>
          </p:cNvSpPr>
          <p:nvPr>
            <p:ph type="title"/>
          </p:nvPr>
        </p:nvSpPr>
        <p:spPr/>
        <p:txBody>
          <a:bodyPr/>
          <a:lstStyle/>
          <a:p>
            <a:r>
              <a:rPr lang="en-US" dirty="0"/>
              <a:t>SUITABLE MATCH (2)</a:t>
            </a:r>
          </a:p>
        </p:txBody>
      </p:sp>
    </p:spTree>
    <p:extLst>
      <p:ext uri="{BB962C8B-B14F-4D97-AF65-F5344CB8AC3E}">
        <p14:creationId xmlns:p14="http://schemas.microsoft.com/office/powerpoint/2010/main" val="263092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54AF49-CAB9-49E5-8D64-51CC136754CE}"/>
              </a:ext>
            </a:extLst>
          </p:cNvPr>
          <p:cNvPicPr>
            <a:picLocks noChangeAspect="1"/>
          </p:cNvPicPr>
          <p:nvPr/>
        </p:nvPicPr>
        <p:blipFill>
          <a:blip r:embed="rId3"/>
          <a:stretch>
            <a:fillRect/>
          </a:stretch>
        </p:blipFill>
        <p:spPr>
          <a:xfrm>
            <a:off x="1219200" y="1389427"/>
            <a:ext cx="7038713" cy="5391987"/>
          </a:xfrm>
          <a:prstGeom prst="rect">
            <a:avLst/>
          </a:prstGeom>
        </p:spPr>
      </p:pic>
      <p:sp>
        <p:nvSpPr>
          <p:cNvPr id="3" name="Title 2">
            <a:extLst>
              <a:ext uri="{FF2B5EF4-FFF2-40B4-BE49-F238E27FC236}">
                <a16:creationId xmlns:a16="http://schemas.microsoft.com/office/drawing/2014/main" id="{6B7BD204-3D61-4E0D-8BF0-A1624315B664}"/>
              </a:ext>
            </a:extLst>
          </p:cNvPr>
          <p:cNvSpPr>
            <a:spLocks noGrp="1"/>
          </p:cNvSpPr>
          <p:nvPr>
            <p:ph type="title"/>
          </p:nvPr>
        </p:nvSpPr>
        <p:spPr>
          <a:xfrm>
            <a:off x="457200" y="338328"/>
            <a:ext cx="8229600" cy="880872"/>
          </a:xfrm>
        </p:spPr>
        <p:txBody>
          <a:bodyPr>
            <a:normAutofit fontScale="90000"/>
          </a:bodyPr>
          <a:lstStyle/>
          <a:p>
            <a:r>
              <a:rPr lang="en-US" dirty="0"/>
              <a:t>Home/Neighborhood/Hometown </a:t>
            </a:r>
            <a:br>
              <a:rPr lang="en-US" dirty="0"/>
            </a:br>
            <a:r>
              <a:rPr lang="en-US" dirty="0"/>
              <a:t>as Base for Life</a:t>
            </a:r>
          </a:p>
        </p:txBody>
      </p:sp>
    </p:spTree>
    <p:extLst>
      <p:ext uri="{BB962C8B-B14F-4D97-AF65-F5344CB8AC3E}">
        <p14:creationId xmlns:p14="http://schemas.microsoft.com/office/powerpoint/2010/main" val="66885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708A400-1D12-4AF0-AEB5-6FA11ADE3E52}"/>
              </a:ext>
            </a:extLst>
          </p:cNvPr>
          <p:cNvSpPr>
            <a:spLocks noGrp="1"/>
          </p:cNvSpPr>
          <p:nvPr>
            <p:ph idx="1"/>
          </p:nvPr>
        </p:nvSpPr>
        <p:spPr>
          <a:xfrm>
            <a:off x="872067" y="2675466"/>
            <a:ext cx="7408333" cy="3649133"/>
          </a:xfrm>
        </p:spPr>
        <p:txBody>
          <a:bodyPr/>
          <a:lstStyle/>
          <a:p>
            <a:r>
              <a:rPr lang="en-US" dirty="0"/>
              <a:t>Isn’t home the typical base for most people?</a:t>
            </a:r>
          </a:p>
          <a:p>
            <a:endParaRPr lang="en-US" sz="800" dirty="0"/>
          </a:p>
          <a:p>
            <a:r>
              <a:rPr lang="en-US" dirty="0"/>
              <a:t>If home is the base…</a:t>
            </a:r>
          </a:p>
          <a:p>
            <a:pPr lvl="1"/>
            <a:r>
              <a:rPr lang="en-US" dirty="0"/>
              <a:t>Where do my support staff live?</a:t>
            </a:r>
          </a:p>
          <a:p>
            <a:pPr lvl="1"/>
            <a:r>
              <a:rPr lang="en-US" dirty="0"/>
              <a:t>How much time do I spend in transit every day?</a:t>
            </a:r>
          </a:p>
          <a:p>
            <a:pPr lvl="1"/>
            <a:r>
              <a:rPr lang="en-US" dirty="0"/>
              <a:t>Where do I start when looking for relationships, opportunities and employment?</a:t>
            </a:r>
          </a:p>
          <a:p>
            <a:pPr lvl="1"/>
            <a:r>
              <a:rPr lang="en-US" dirty="0"/>
              <a:t>Where do people come from that I share support staff with?</a:t>
            </a:r>
          </a:p>
          <a:p>
            <a:endParaRPr lang="en-US" dirty="0"/>
          </a:p>
        </p:txBody>
      </p:sp>
      <p:sp>
        <p:nvSpPr>
          <p:cNvPr id="3" name="Title 2">
            <a:extLst>
              <a:ext uri="{FF2B5EF4-FFF2-40B4-BE49-F238E27FC236}">
                <a16:creationId xmlns:a16="http://schemas.microsoft.com/office/drawing/2014/main" id="{6B7BD204-3D61-4E0D-8BF0-A1624315B664}"/>
              </a:ext>
            </a:extLst>
          </p:cNvPr>
          <p:cNvSpPr>
            <a:spLocks noGrp="1"/>
          </p:cNvSpPr>
          <p:nvPr>
            <p:ph type="title"/>
          </p:nvPr>
        </p:nvSpPr>
        <p:spPr/>
        <p:txBody>
          <a:bodyPr>
            <a:normAutofit fontScale="90000"/>
          </a:bodyPr>
          <a:lstStyle/>
          <a:p>
            <a:r>
              <a:rPr lang="en-US" dirty="0"/>
              <a:t>Home/Neighborhood/Hometown </a:t>
            </a:r>
            <a:br>
              <a:rPr lang="en-US" dirty="0"/>
            </a:br>
            <a:r>
              <a:rPr lang="en-US" dirty="0"/>
              <a:t>as Base for Life</a:t>
            </a:r>
          </a:p>
        </p:txBody>
      </p:sp>
    </p:spTree>
    <p:extLst>
      <p:ext uri="{BB962C8B-B14F-4D97-AF65-F5344CB8AC3E}">
        <p14:creationId xmlns:p14="http://schemas.microsoft.com/office/powerpoint/2010/main" val="129475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00D900-19E8-42E6-8B3B-EA07FF80E09D}"/>
              </a:ext>
            </a:extLst>
          </p:cNvPr>
          <p:cNvPicPr>
            <a:picLocks noChangeAspect="1"/>
          </p:cNvPicPr>
          <p:nvPr/>
        </p:nvPicPr>
        <p:blipFill>
          <a:blip r:embed="rId3"/>
          <a:stretch>
            <a:fillRect/>
          </a:stretch>
        </p:blipFill>
        <p:spPr>
          <a:xfrm>
            <a:off x="1600200" y="457200"/>
            <a:ext cx="6173719" cy="6173719"/>
          </a:xfrm>
          <a:prstGeom prst="rect">
            <a:avLst/>
          </a:prstGeom>
        </p:spPr>
      </p:pic>
    </p:spTree>
    <p:extLst>
      <p:ext uri="{BB962C8B-B14F-4D97-AF65-F5344CB8AC3E}">
        <p14:creationId xmlns:p14="http://schemas.microsoft.com/office/powerpoint/2010/main" val="2232240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89E61-A37B-45CF-B9D8-4BF9BA21E84A}"/>
              </a:ext>
            </a:extLst>
          </p:cNvPr>
          <p:cNvSpPr>
            <a:spLocks noGrp="1"/>
          </p:cNvSpPr>
          <p:nvPr>
            <p:ph idx="1"/>
          </p:nvPr>
        </p:nvSpPr>
        <p:spPr/>
        <p:txBody>
          <a:bodyPr>
            <a:normAutofit lnSpcReduction="10000"/>
          </a:bodyPr>
          <a:lstStyle/>
          <a:p>
            <a:r>
              <a:rPr lang="en-US" dirty="0"/>
              <a:t>Most providers of HCBS have missions that are </a:t>
            </a:r>
            <a:r>
              <a:rPr lang="en-US" b="1" dirty="0">
                <a:solidFill>
                  <a:srgbClr val="FF0000"/>
                </a:solidFill>
              </a:rPr>
              <a:t>completely in line with the goals</a:t>
            </a:r>
            <a:r>
              <a:rPr lang="en-US" dirty="0"/>
              <a:t> of the HCBS Settings Rule</a:t>
            </a:r>
          </a:p>
          <a:p>
            <a:endParaRPr lang="en-US" dirty="0"/>
          </a:p>
          <a:p>
            <a:r>
              <a:rPr lang="en-US" dirty="0"/>
              <a:t>They celebrate outcomes for individuals they serve that are </a:t>
            </a:r>
            <a:r>
              <a:rPr lang="en-US" b="1" dirty="0">
                <a:solidFill>
                  <a:srgbClr val="FF0000"/>
                </a:solidFill>
              </a:rPr>
              <a:t>completely in line with the goals </a:t>
            </a:r>
            <a:r>
              <a:rPr lang="en-US" dirty="0"/>
              <a:t>of the HCBS Settings Rule</a:t>
            </a:r>
          </a:p>
          <a:p>
            <a:endParaRPr lang="en-US" dirty="0"/>
          </a:p>
          <a:p>
            <a:r>
              <a:rPr lang="en-US" dirty="0"/>
              <a:t>They want to create more of those outcomes…</a:t>
            </a:r>
          </a:p>
        </p:txBody>
      </p:sp>
      <p:sp>
        <p:nvSpPr>
          <p:cNvPr id="3" name="Title 2">
            <a:extLst>
              <a:ext uri="{FF2B5EF4-FFF2-40B4-BE49-F238E27FC236}">
                <a16:creationId xmlns:a16="http://schemas.microsoft.com/office/drawing/2014/main" id="{A7FCF336-AB30-4708-BD63-D8057883001F}"/>
              </a:ext>
            </a:extLst>
          </p:cNvPr>
          <p:cNvSpPr>
            <a:spLocks noGrp="1"/>
          </p:cNvSpPr>
          <p:nvPr>
            <p:ph type="title"/>
          </p:nvPr>
        </p:nvSpPr>
        <p:spPr/>
        <p:txBody>
          <a:bodyPr/>
          <a:lstStyle/>
          <a:p>
            <a:r>
              <a:rPr lang="en-US" dirty="0"/>
              <a:t>Back to Mission</a:t>
            </a:r>
          </a:p>
        </p:txBody>
      </p:sp>
    </p:spTree>
    <p:extLst>
      <p:ext uri="{BB962C8B-B14F-4D97-AF65-F5344CB8AC3E}">
        <p14:creationId xmlns:p14="http://schemas.microsoft.com/office/powerpoint/2010/main" val="2832354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D2577-4DBB-4EEC-A878-2DD33B77F5AC}"/>
              </a:ext>
            </a:extLst>
          </p:cNvPr>
          <p:cNvSpPr>
            <a:spLocks noGrp="1"/>
          </p:cNvSpPr>
          <p:nvPr>
            <p:ph type="title"/>
          </p:nvPr>
        </p:nvSpPr>
        <p:spPr>
          <a:xfrm>
            <a:off x="685800" y="1676400"/>
            <a:ext cx="7776632" cy="2311160"/>
          </a:xfrm>
        </p:spPr>
        <p:txBody>
          <a:bodyPr>
            <a:normAutofit/>
          </a:bodyPr>
          <a:lstStyle/>
          <a:p>
            <a:r>
              <a:rPr lang="en-US" dirty="0"/>
              <a:t>We Need A Different Transportation Fleet!</a:t>
            </a:r>
          </a:p>
        </p:txBody>
      </p:sp>
      <p:sp>
        <p:nvSpPr>
          <p:cNvPr id="2" name="Content Placeholder 1">
            <a:extLst>
              <a:ext uri="{FF2B5EF4-FFF2-40B4-BE49-F238E27FC236}">
                <a16:creationId xmlns:a16="http://schemas.microsoft.com/office/drawing/2014/main" id="{B8FAE60B-4ED5-4000-8F04-BE7B5CA25F27}"/>
              </a:ext>
            </a:extLst>
          </p:cNvPr>
          <p:cNvSpPr>
            <a:spLocks noGrp="1"/>
          </p:cNvSpPr>
          <p:nvPr>
            <p:ph type="body" idx="1"/>
          </p:nvPr>
        </p:nvSpPr>
        <p:spPr>
          <a:xfrm>
            <a:off x="1363132" y="5257800"/>
            <a:ext cx="7099299" cy="939801"/>
          </a:xfrm>
        </p:spPr>
        <p:txBody>
          <a:bodyPr>
            <a:noAutofit/>
          </a:bodyPr>
          <a:lstStyle/>
          <a:p>
            <a:r>
              <a:rPr lang="en-US" sz="3200" dirty="0">
                <a:solidFill>
                  <a:schemeClr val="tx1"/>
                </a:solidFill>
              </a:rPr>
              <a:t>Making Change Means </a:t>
            </a:r>
          </a:p>
          <a:p>
            <a:r>
              <a:rPr lang="en-US" sz="3200" dirty="0">
                <a:solidFill>
                  <a:schemeClr val="tx1"/>
                </a:solidFill>
              </a:rPr>
              <a:t>New Approach to What Agencies Own</a:t>
            </a:r>
          </a:p>
        </p:txBody>
      </p:sp>
    </p:spTree>
    <p:extLst>
      <p:ext uri="{BB962C8B-B14F-4D97-AF65-F5344CB8AC3E}">
        <p14:creationId xmlns:p14="http://schemas.microsoft.com/office/powerpoint/2010/main" val="1970237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2AB9B0-8457-4235-B57E-032B624C7A47}"/>
              </a:ext>
            </a:extLst>
          </p:cNvPr>
          <p:cNvSpPr>
            <a:spLocks noGrp="1"/>
          </p:cNvSpPr>
          <p:nvPr>
            <p:ph idx="1"/>
          </p:nvPr>
        </p:nvSpPr>
        <p:spPr/>
        <p:txBody>
          <a:bodyPr>
            <a:normAutofit lnSpcReduction="10000"/>
          </a:bodyPr>
          <a:lstStyle/>
          <a:p>
            <a:endParaRPr lang="en-US" dirty="0"/>
          </a:p>
          <a:p>
            <a:r>
              <a:rPr lang="en-US" dirty="0"/>
              <a:t>Staff using their own vehicles as standard practice</a:t>
            </a:r>
          </a:p>
          <a:p>
            <a:endParaRPr lang="en-US" dirty="0"/>
          </a:p>
          <a:p>
            <a:r>
              <a:rPr lang="en-US" dirty="0"/>
              <a:t>Converting large van fleet to smaller vehicles</a:t>
            </a:r>
          </a:p>
          <a:p>
            <a:endParaRPr lang="en-US" dirty="0"/>
          </a:p>
          <a:p>
            <a:r>
              <a:rPr lang="en-US" dirty="0"/>
              <a:t>Leasing instead of owning</a:t>
            </a:r>
          </a:p>
          <a:p>
            <a:endParaRPr lang="en-US" dirty="0"/>
          </a:p>
          <a:p>
            <a:r>
              <a:rPr lang="en-US" dirty="0"/>
              <a:t>Enabling staff to have a quality vehicle</a:t>
            </a:r>
          </a:p>
          <a:p>
            <a:endParaRPr lang="en-US" dirty="0"/>
          </a:p>
        </p:txBody>
      </p:sp>
      <p:sp>
        <p:nvSpPr>
          <p:cNvPr id="3" name="Title 2">
            <a:extLst>
              <a:ext uri="{FF2B5EF4-FFF2-40B4-BE49-F238E27FC236}">
                <a16:creationId xmlns:a16="http://schemas.microsoft.com/office/drawing/2014/main" id="{F7BC168F-F219-4303-BA37-4F5B38FA4085}"/>
              </a:ext>
            </a:extLst>
          </p:cNvPr>
          <p:cNvSpPr>
            <a:spLocks noGrp="1"/>
          </p:cNvSpPr>
          <p:nvPr>
            <p:ph type="title"/>
          </p:nvPr>
        </p:nvSpPr>
        <p:spPr/>
        <p:txBody>
          <a:bodyPr>
            <a:normAutofit fontScale="90000"/>
          </a:bodyPr>
          <a:lstStyle/>
          <a:p>
            <a:r>
              <a:rPr lang="en-US" dirty="0"/>
              <a:t>We Need Different </a:t>
            </a:r>
            <a:br>
              <a:rPr lang="en-US" dirty="0"/>
            </a:br>
            <a:r>
              <a:rPr lang="en-US" dirty="0"/>
              <a:t>Transportation Fleet</a:t>
            </a:r>
          </a:p>
        </p:txBody>
      </p:sp>
    </p:spTree>
    <p:extLst>
      <p:ext uri="{BB962C8B-B14F-4D97-AF65-F5344CB8AC3E}">
        <p14:creationId xmlns:p14="http://schemas.microsoft.com/office/powerpoint/2010/main" val="1856204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D2577-4DBB-4EEC-A878-2DD33B77F5AC}"/>
              </a:ext>
            </a:extLst>
          </p:cNvPr>
          <p:cNvSpPr>
            <a:spLocks noGrp="1"/>
          </p:cNvSpPr>
          <p:nvPr>
            <p:ph type="title"/>
          </p:nvPr>
        </p:nvSpPr>
        <p:spPr>
          <a:xfrm>
            <a:off x="685800" y="1676400"/>
            <a:ext cx="7776632" cy="2311160"/>
          </a:xfrm>
        </p:spPr>
        <p:txBody>
          <a:bodyPr>
            <a:normAutofit/>
          </a:bodyPr>
          <a:lstStyle/>
          <a:p>
            <a:r>
              <a:rPr lang="en-US" dirty="0"/>
              <a:t>We Need A Disaster!</a:t>
            </a:r>
          </a:p>
        </p:txBody>
      </p:sp>
      <p:sp>
        <p:nvSpPr>
          <p:cNvPr id="2" name="Content Placeholder 1">
            <a:extLst>
              <a:ext uri="{FF2B5EF4-FFF2-40B4-BE49-F238E27FC236}">
                <a16:creationId xmlns:a16="http://schemas.microsoft.com/office/drawing/2014/main" id="{B8FAE60B-4ED5-4000-8F04-BE7B5CA25F27}"/>
              </a:ext>
            </a:extLst>
          </p:cNvPr>
          <p:cNvSpPr>
            <a:spLocks noGrp="1"/>
          </p:cNvSpPr>
          <p:nvPr>
            <p:ph type="body" idx="1"/>
          </p:nvPr>
        </p:nvSpPr>
        <p:spPr>
          <a:xfrm>
            <a:off x="990600" y="5257800"/>
            <a:ext cx="7471831" cy="939801"/>
          </a:xfrm>
        </p:spPr>
        <p:txBody>
          <a:bodyPr>
            <a:noAutofit/>
          </a:bodyPr>
          <a:lstStyle/>
          <a:p>
            <a:r>
              <a:rPr lang="en-US" sz="3200" dirty="0">
                <a:solidFill>
                  <a:schemeClr val="tx1"/>
                </a:solidFill>
              </a:rPr>
              <a:t>Provider Transformation Spurred by Unexpected Disaster</a:t>
            </a:r>
          </a:p>
        </p:txBody>
      </p:sp>
    </p:spTree>
    <p:extLst>
      <p:ext uri="{BB962C8B-B14F-4D97-AF65-F5344CB8AC3E}">
        <p14:creationId xmlns:p14="http://schemas.microsoft.com/office/powerpoint/2010/main" val="1989590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31ADF8-13D0-4AD1-9BC6-8D350FA36524}"/>
              </a:ext>
            </a:extLst>
          </p:cNvPr>
          <p:cNvSpPr>
            <a:spLocks noGrp="1"/>
          </p:cNvSpPr>
          <p:nvPr>
            <p:ph idx="1"/>
          </p:nvPr>
        </p:nvSpPr>
        <p:spPr/>
        <p:txBody>
          <a:bodyPr/>
          <a:lstStyle/>
          <a:p>
            <a:r>
              <a:rPr lang="en-US" sz="4000" dirty="0"/>
              <a:t>A Flooded Facility</a:t>
            </a:r>
          </a:p>
          <a:p>
            <a:endParaRPr lang="en-US" sz="4000" dirty="0"/>
          </a:p>
          <a:p>
            <a:r>
              <a:rPr lang="en-US" sz="4000" dirty="0"/>
              <a:t>A Facility Fire</a:t>
            </a:r>
          </a:p>
          <a:p>
            <a:endParaRPr lang="en-US" sz="4000" dirty="0"/>
          </a:p>
          <a:p>
            <a:endParaRPr lang="en-US" dirty="0"/>
          </a:p>
        </p:txBody>
      </p:sp>
      <p:sp>
        <p:nvSpPr>
          <p:cNvPr id="3" name="Title 2">
            <a:extLst>
              <a:ext uri="{FF2B5EF4-FFF2-40B4-BE49-F238E27FC236}">
                <a16:creationId xmlns:a16="http://schemas.microsoft.com/office/drawing/2014/main" id="{6F8508C4-A47A-44EB-839F-1C762B54B25B}"/>
              </a:ext>
            </a:extLst>
          </p:cNvPr>
          <p:cNvSpPr>
            <a:spLocks noGrp="1"/>
          </p:cNvSpPr>
          <p:nvPr>
            <p:ph type="title"/>
          </p:nvPr>
        </p:nvSpPr>
        <p:spPr/>
        <p:txBody>
          <a:bodyPr/>
          <a:lstStyle/>
          <a:p>
            <a:r>
              <a:rPr lang="en-US" dirty="0"/>
              <a:t>Disaster-Led Transformation</a:t>
            </a:r>
          </a:p>
        </p:txBody>
      </p:sp>
    </p:spTree>
    <p:extLst>
      <p:ext uri="{BB962C8B-B14F-4D97-AF65-F5344CB8AC3E}">
        <p14:creationId xmlns:p14="http://schemas.microsoft.com/office/powerpoint/2010/main" val="3625293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AD0279-0D0A-4DE2-BBA2-9E656AD4EFB4}"/>
              </a:ext>
            </a:extLst>
          </p:cNvPr>
          <p:cNvSpPr>
            <a:spLocks noGrp="1"/>
          </p:cNvSpPr>
          <p:nvPr>
            <p:ph idx="1"/>
          </p:nvPr>
        </p:nvSpPr>
        <p:spPr>
          <a:xfrm>
            <a:off x="304800" y="2438400"/>
            <a:ext cx="7975601" cy="4081272"/>
          </a:xfrm>
        </p:spPr>
        <p:txBody>
          <a:bodyPr>
            <a:normAutofit fontScale="85000" lnSpcReduction="20000"/>
          </a:bodyPr>
          <a:lstStyle/>
          <a:p>
            <a:r>
              <a:rPr lang="en-US" dirty="0"/>
              <a:t>From ground up, not from top down</a:t>
            </a:r>
          </a:p>
          <a:p>
            <a:endParaRPr lang="en-US" dirty="0"/>
          </a:p>
          <a:p>
            <a:r>
              <a:rPr lang="en-US" dirty="0"/>
              <a:t>Flatten organizational structure to reduce costs above direct service</a:t>
            </a:r>
          </a:p>
          <a:p>
            <a:endParaRPr lang="en-US" dirty="0"/>
          </a:p>
          <a:p>
            <a:r>
              <a:rPr lang="en-US" dirty="0"/>
              <a:t>Eliminate building costs</a:t>
            </a:r>
          </a:p>
          <a:p>
            <a:endParaRPr lang="en-US" dirty="0"/>
          </a:p>
          <a:p>
            <a:r>
              <a:rPr lang="en-US" dirty="0"/>
              <a:t>Kitchen table HQ:  Briggs and Associates </a:t>
            </a:r>
            <a:r>
              <a:rPr lang="en-US" dirty="0">
                <a:hlinkClick r:id="rId2"/>
              </a:rPr>
              <a:t>https://briggsassociates.org/wordpress/</a:t>
            </a:r>
            <a:endParaRPr lang="en-US" dirty="0"/>
          </a:p>
          <a:p>
            <a:endParaRPr lang="en-US" dirty="0"/>
          </a:p>
          <a:p>
            <a:r>
              <a:rPr lang="en-US" dirty="0"/>
              <a:t>Alternative Workspaces; mobile offices</a:t>
            </a:r>
          </a:p>
          <a:p>
            <a:endParaRPr lang="en-US" dirty="0"/>
          </a:p>
          <a:p>
            <a:r>
              <a:rPr lang="en-US" dirty="0"/>
              <a:t>Higher paid staff that can effectively embrace more autonomy, accountability and self-management</a:t>
            </a:r>
          </a:p>
        </p:txBody>
      </p:sp>
      <p:sp>
        <p:nvSpPr>
          <p:cNvPr id="3" name="Title 2">
            <a:extLst>
              <a:ext uri="{FF2B5EF4-FFF2-40B4-BE49-F238E27FC236}">
                <a16:creationId xmlns:a16="http://schemas.microsoft.com/office/drawing/2014/main" id="{282DF2A3-2B51-43C1-A327-045F3EC38113}"/>
              </a:ext>
            </a:extLst>
          </p:cNvPr>
          <p:cNvSpPr>
            <a:spLocks noGrp="1"/>
          </p:cNvSpPr>
          <p:nvPr>
            <p:ph type="title"/>
          </p:nvPr>
        </p:nvSpPr>
        <p:spPr>
          <a:xfrm>
            <a:off x="152400" y="338328"/>
            <a:ext cx="8839200" cy="1252728"/>
          </a:xfrm>
        </p:spPr>
        <p:txBody>
          <a:bodyPr>
            <a:normAutofit fontScale="90000"/>
          </a:bodyPr>
          <a:lstStyle/>
          <a:p>
            <a:r>
              <a:rPr lang="en-US" dirty="0"/>
              <a:t>Build Service Funding Model Differently</a:t>
            </a:r>
          </a:p>
        </p:txBody>
      </p:sp>
    </p:spTree>
    <p:extLst>
      <p:ext uri="{BB962C8B-B14F-4D97-AF65-F5344CB8AC3E}">
        <p14:creationId xmlns:p14="http://schemas.microsoft.com/office/powerpoint/2010/main" val="3321053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6"/>
            <a:ext cx="7408333" cy="3953933"/>
          </a:xfrm>
        </p:spPr>
        <p:txBody>
          <a:bodyPr>
            <a:normAutofit fontScale="92500" lnSpcReduction="20000"/>
          </a:bodyPr>
          <a:lstStyle/>
          <a:p>
            <a:r>
              <a:rPr lang="en-US" dirty="0"/>
              <a:t>Do we make ourselves invisible whenever we can? </a:t>
            </a:r>
          </a:p>
          <a:p>
            <a:endParaRPr lang="en-US" dirty="0"/>
          </a:p>
          <a:p>
            <a:r>
              <a:rPr lang="en-US" dirty="0"/>
              <a:t>Do we avoid identifying people as service recipients whenever we can?</a:t>
            </a:r>
          </a:p>
          <a:p>
            <a:endParaRPr lang="en-US" dirty="0"/>
          </a:p>
          <a:p>
            <a:r>
              <a:rPr lang="en-US" dirty="0"/>
              <a:t>Ask yourself why people can’t just become involved as any other person would who is interested in becoming involved.  </a:t>
            </a:r>
          </a:p>
          <a:p>
            <a:endParaRPr lang="en-US" dirty="0"/>
          </a:p>
          <a:p>
            <a:r>
              <a:rPr lang="en-US" dirty="0"/>
              <a:t>Resist establishing formal relationship between your agency and group/place – just facilitate participation naturally. </a:t>
            </a:r>
          </a:p>
          <a:p>
            <a:endParaRPr lang="en-US" dirty="0"/>
          </a:p>
          <a:p>
            <a:endParaRPr lang="en-US" dirty="0">
              <a:solidFill>
                <a:srgbClr val="FF0000"/>
              </a:solidFill>
            </a:endParaRPr>
          </a:p>
          <a:p>
            <a:endParaRPr lang="en-US" dirty="0"/>
          </a:p>
        </p:txBody>
      </p:sp>
      <p:sp>
        <p:nvSpPr>
          <p:cNvPr id="3" name="Title 2"/>
          <p:cNvSpPr>
            <a:spLocks noGrp="1"/>
          </p:cNvSpPr>
          <p:nvPr>
            <p:ph type="title"/>
          </p:nvPr>
        </p:nvSpPr>
        <p:spPr/>
        <p:txBody>
          <a:bodyPr>
            <a:normAutofit fontScale="90000"/>
          </a:bodyPr>
          <a:lstStyle/>
          <a:p>
            <a:r>
              <a:rPr lang="en-US" dirty="0">
                <a:solidFill>
                  <a:schemeClr val="bg1"/>
                </a:solidFill>
              </a:rPr>
              <a:t>Agency Relationship with </a:t>
            </a:r>
            <a:br>
              <a:rPr lang="en-US" dirty="0">
                <a:solidFill>
                  <a:schemeClr val="bg1"/>
                </a:solidFill>
              </a:rPr>
            </a:br>
            <a:r>
              <a:rPr lang="en-US" dirty="0">
                <a:solidFill>
                  <a:schemeClr val="bg1"/>
                </a:solidFill>
              </a:rPr>
              <a:t>Community Groups and Places</a:t>
            </a:r>
          </a:p>
        </p:txBody>
      </p:sp>
    </p:spTree>
    <p:extLst>
      <p:ext uri="{BB962C8B-B14F-4D97-AF65-F5344CB8AC3E}">
        <p14:creationId xmlns:p14="http://schemas.microsoft.com/office/powerpoint/2010/main" val="532113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7833" y="2638926"/>
            <a:ext cx="7408333" cy="4191000"/>
          </a:xfrm>
        </p:spPr>
        <p:txBody>
          <a:bodyPr>
            <a:normAutofit lnSpcReduction="10000"/>
          </a:bodyPr>
          <a:lstStyle/>
          <a:p>
            <a:r>
              <a:rPr lang="en-US" sz="2000" b="1" dirty="0"/>
              <a:t>ENSURING EXCELLENCE IN COMMUNITY-BASED DAY SUPPORTS: A GUIDE FOR SERVICE PROVIDERS AND STAFF </a:t>
            </a:r>
            <a:r>
              <a:rPr lang="en-US" sz="2000" dirty="0"/>
              <a:t>(2015) </a:t>
            </a:r>
            <a:r>
              <a:rPr lang="en-US" sz="1800" dirty="0">
                <a:hlinkClick r:id="rId2"/>
              </a:rPr>
              <a:t>http://employmentfirstma.org/files/DDS_CBDS_web_F.pdf</a:t>
            </a:r>
            <a:r>
              <a:rPr lang="en-US" sz="1800" dirty="0"/>
              <a:t> </a:t>
            </a:r>
          </a:p>
          <a:p>
            <a:r>
              <a:rPr lang="en-US" sz="2000" b="1" dirty="0"/>
              <a:t>Friends:  Connecting People with Disabilities and Community Members </a:t>
            </a:r>
            <a:r>
              <a:rPr lang="en-US" sz="2000" dirty="0"/>
              <a:t>(Amado, 2013) </a:t>
            </a:r>
            <a:r>
              <a:rPr lang="en-US" sz="1800" dirty="0">
                <a:hlinkClick r:id="rId3"/>
              </a:rPr>
              <a:t>http://rtc.umn.edu/docs/Friends_Connecting_people_with_disabilities_and_community_members.pdf</a:t>
            </a:r>
            <a:r>
              <a:rPr lang="en-US" sz="1800" dirty="0"/>
              <a:t> </a:t>
            </a:r>
          </a:p>
          <a:p>
            <a:r>
              <a:rPr lang="en-US" sz="2000" b="1" dirty="0"/>
              <a:t>Make the Day Matter!: Promoting Typical Lifestyles for Adults with Significant Disabilities </a:t>
            </a:r>
            <a:r>
              <a:rPr lang="en-US" sz="2000" dirty="0"/>
              <a:t>(Rogan, 2007) </a:t>
            </a:r>
            <a:r>
              <a:rPr lang="en-US" sz="1800" dirty="0">
                <a:hlinkClick r:id="rId4"/>
              </a:rPr>
              <a:t>https://www.amazon.com/Make-Day-Matter-Significant-Disabilities/dp/1557667136</a:t>
            </a:r>
            <a:r>
              <a:rPr lang="en-US" sz="1800" dirty="0"/>
              <a:t> </a:t>
            </a:r>
            <a:endParaRPr lang="en-US" sz="1800" b="1" dirty="0"/>
          </a:p>
          <a:p>
            <a:r>
              <a:rPr lang="en-US" sz="2000" b="1" dirty="0"/>
              <a:t>The Meaningful Day Idea Book (New Mexico, 2009) </a:t>
            </a:r>
            <a:r>
              <a:rPr lang="en-US" sz="1800" dirty="0">
                <a:hlinkClick r:id="rId5"/>
              </a:rPr>
              <a:t>http://www.cddlearningportal.org/ddsd/psm/module4/resources/meaningfuldayideabookall02102009.pdf</a:t>
            </a:r>
            <a:r>
              <a:rPr lang="en-US" sz="1800" dirty="0"/>
              <a:t> </a:t>
            </a:r>
          </a:p>
          <a:p>
            <a:endParaRPr lang="en-US" sz="2000" dirty="0"/>
          </a:p>
        </p:txBody>
      </p:sp>
      <p:sp>
        <p:nvSpPr>
          <p:cNvPr id="3" name="Title 2"/>
          <p:cNvSpPr>
            <a:spLocks noGrp="1"/>
          </p:cNvSpPr>
          <p:nvPr>
            <p:ph type="title"/>
          </p:nvPr>
        </p:nvSpPr>
        <p:spPr/>
        <p:txBody>
          <a:bodyPr/>
          <a:lstStyle/>
          <a:p>
            <a:r>
              <a:rPr lang="en-US" dirty="0"/>
              <a:t>Other Resources</a:t>
            </a:r>
          </a:p>
        </p:txBody>
      </p:sp>
    </p:spTree>
    <p:extLst>
      <p:ext uri="{BB962C8B-B14F-4D97-AF65-F5344CB8AC3E}">
        <p14:creationId xmlns:p14="http://schemas.microsoft.com/office/powerpoint/2010/main" val="1396002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A15F47-88EF-4B26-AA45-DCC61150C6B2}"/>
              </a:ext>
            </a:extLst>
          </p:cNvPr>
          <p:cNvSpPr>
            <a:spLocks noGrp="1"/>
          </p:cNvSpPr>
          <p:nvPr>
            <p:ph idx="1"/>
          </p:nvPr>
        </p:nvSpPr>
        <p:spPr>
          <a:xfrm>
            <a:off x="872067" y="2675466"/>
            <a:ext cx="7408333" cy="3953934"/>
          </a:xfrm>
        </p:spPr>
        <p:txBody>
          <a:bodyPr>
            <a:normAutofit fontScale="92500" lnSpcReduction="10000"/>
          </a:bodyPr>
          <a:lstStyle/>
          <a:p>
            <a:r>
              <a:rPr lang="en-US" dirty="0"/>
              <a:t>Set strategic/performance goals to exceed state policy which requires only 51% of Habilitation - Community Inclusion time to be in the community</a:t>
            </a:r>
          </a:p>
          <a:p>
            <a:endParaRPr lang="en-US" sz="1300" dirty="0"/>
          </a:p>
          <a:p>
            <a:r>
              <a:rPr lang="en-US" dirty="0"/>
              <a:t>Move to utilizing facilities as hubs rather than  primary venues for service delivery [reduce size; consider relocation to support easy access to rest of community; structure so it is used for intended purpose]</a:t>
            </a:r>
          </a:p>
          <a:p>
            <a:endParaRPr lang="en-US" sz="1300" dirty="0"/>
          </a:p>
          <a:p>
            <a:r>
              <a:rPr lang="en-US" dirty="0"/>
              <a:t>Identify suitable locations in the broader community that can be used as safe meeting places for individuals meeting to participate together in community opportunities with shared staff</a:t>
            </a:r>
          </a:p>
        </p:txBody>
      </p:sp>
      <p:sp>
        <p:nvSpPr>
          <p:cNvPr id="3" name="Title 2">
            <a:extLst>
              <a:ext uri="{FF2B5EF4-FFF2-40B4-BE49-F238E27FC236}">
                <a16:creationId xmlns:a16="http://schemas.microsoft.com/office/drawing/2014/main" id="{C539F9E3-67CB-4B2C-9D47-90883FC9F8FC}"/>
              </a:ext>
            </a:extLst>
          </p:cNvPr>
          <p:cNvSpPr>
            <a:spLocks noGrp="1"/>
          </p:cNvSpPr>
          <p:nvPr>
            <p:ph type="title"/>
          </p:nvPr>
        </p:nvSpPr>
        <p:spPr/>
        <p:txBody>
          <a:bodyPr>
            <a:normAutofit fontScale="90000"/>
          </a:bodyPr>
          <a:lstStyle/>
          <a:p>
            <a:r>
              <a:rPr lang="en-US" dirty="0"/>
              <a:t>Additional Suggestions for Habilitation Service Providers</a:t>
            </a:r>
          </a:p>
        </p:txBody>
      </p:sp>
    </p:spTree>
    <p:extLst>
      <p:ext uri="{BB962C8B-B14F-4D97-AF65-F5344CB8AC3E}">
        <p14:creationId xmlns:p14="http://schemas.microsoft.com/office/powerpoint/2010/main" val="28982791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81608E-AF8F-4835-B638-A1F050B20FF4}"/>
              </a:ext>
            </a:extLst>
          </p:cNvPr>
          <p:cNvSpPr>
            <a:spLocks noGrp="1"/>
          </p:cNvSpPr>
          <p:nvPr>
            <p:ph idx="1"/>
          </p:nvPr>
        </p:nvSpPr>
        <p:spPr>
          <a:xfrm>
            <a:off x="304801" y="2675466"/>
            <a:ext cx="6857999" cy="4030133"/>
          </a:xfrm>
        </p:spPr>
        <p:txBody>
          <a:bodyPr>
            <a:normAutofit lnSpcReduction="10000"/>
          </a:bodyPr>
          <a:lstStyle/>
          <a:p>
            <a:r>
              <a:rPr lang="en-US" dirty="0"/>
              <a:t>Do not use funding built into the rates to support community integration for non-emergency medical transportation (e.g. routine medical care; doctor appointments).  Use N.E.M.T. available through Medicaid State Plan.</a:t>
            </a:r>
          </a:p>
          <a:p>
            <a:endParaRPr lang="en-US" sz="1300" dirty="0"/>
          </a:p>
          <a:p>
            <a:r>
              <a:rPr lang="en-US" dirty="0"/>
              <a:t>Work with typical landlords to enable individuals to lease directly from these landlords; explore third-party non-profit ownership opportunities… do not buy more properties.</a:t>
            </a:r>
          </a:p>
          <a:p>
            <a:endParaRPr lang="en-US" sz="1300" dirty="0"/>
          </a:p>
          <a:p>
            <a:pPr marL="0" indent="0" algn="r">
              <a:buNone/>
            </a:pPr>
            <a:r>
              <a:rPr lang="en-US" dirty="0">
                <a:hlinkClick r:id="rId3"/>
              </a:rPr>
              <a:t>https://www.movin-out.org/</a:t>
            </a:r>
            <a:endParaRPr lang="en-US" dirty="0"/>
          </a:p>
        </p:txBody>
      </p:sp>
      <p:sp>
        <p:nvSpPr>
          <p:cNvPr id="3" name="Title 2">
            <a:extLst>
              <a:ext uri="{FF2B5EF4-FFF2-40B4-BE49-F238E27FC236}">
                <a16:creationId xmlns:a16="http://schemas.microsoft.com/office/drawing/2014/main" id="{F39EA0F5-99A8-465E-9417-3943D80D0775}"/>
              </a:ext>
            </a:extLst>
          </p:cNvPr>
          <p:cNvSpPr>
            <a:spLocks noGrp="1"/>
          </p:cNvSpPr>
          <p:nvPr>
            <p:ph type="title"/>
          </p:nvPr>
        </p:nvSpPr>
        <p:spPr>
          <a:xfrm>
            <a:off x="457200" y="338328"/>
            <a:ext cx="8229600" cy="1252728"/>
          </a:xfrm>
        </p:spPr>
        <p:txBody>
          <a:bodyPr>
            <a:normAutofit fontScale="90000"/>
          </a:bodyPr>
          <a:lstStyle/>
          <a:p>
            <a:r>
              <a:rPr lang="en-US" dirty="0"/>
              <a:t>Additional Suggestions for Residential Providers</a:t>
            </a:r>
          </a:p>
        </p:txBody>
      </p:sp>
      <p:pic>
        <p:nvPicPr>
          <p:cNvPr id="4" name="Picture 3">
            <a:extLst>
              <a:ext uri="{FF2B5EF4-FFF2-40B4-BE49-F238E27FC236}">
                <a16:creationId xmlns:a16="http://schemas.microsoft.com/office/drawing/2014/main" id="{8949D303-64C7-407B-BC49-A4BDE7CE0033}"/>
              </a:ext>
            </a:extLst>
          </p:cNvPr>
          <p:cNvPicPr>
            <a:picLocks noChangeAspect="1"/>
          </p:cNvPicPr>
          <p:nvPr/>
        </p:nvPicPr>
        <p:blipFill>
          <a:blip r:embed="rId4"/>
          <a:stretch>
            <a:fillRect/>
          </a:stretch>
        </p:blipFill>
        <p:spPr>
          <a:xfrm>
            <a:off x="7239000" y="4191000"/>
            <a:ext cx="1752600" cy="1752600"/>
          </a:xfrm>
          <a:prstGeom prst="rect">
            <a:avLst/>
          </a:prstGeom>
        </p:spPr>
      </p:pic>
    </p:spTree>
    <p:extLst>
      <p:ext uri="{BB962C8B-B14F-4D97-AF65-F5344CB8AC3E}">
        <p14:creationId xmlns:p14="http://schemas.microsoft.com/office/powerpoint/2010/main" val="323059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0FDE9-FB7B-43FF-AF31-921EF32D70B0}"/>
              </a:ext>
            </a:extLst>
          </p:cNvPr>
          <p:cNvSpPr>
            <a:spLocks noGrp="1"/>
          </p:cNvSpPr>
          <p:nvPr>
            <p:ph type="title"/>
          </p:nvPr>
        </p:nvSpPr>
        <p:spPr>
          <a:xfrm>
            <a:off x="762000" y="1219200"/>
            <a:ext cx="7772400" cy="1524000"/>
          </a:xfrm>
        </p:spPr>
        <p:txBody>
          <a:bodyPr>
            <a:normAutofit fontScale="90000"/>
          </a:bodyPr>
          <a:lstStyle/>
          <a:p>
            <a:r>
              <a:rPr lang="en-US" dirty="0"/>
              <a:t>END OF PART ONE</a:t>
            </a:r>
            <a:br>
              <a:rPr lang="en-US" dirty="0"/>
            </a:br>
            <a:r>
              <a:rPr lang="en-US" dirty="0"/>
              <a:t>Discussion</a:t>
            </a:r>
            <a:br>
              <a:rPr lang="en-US" dirty="0"/>
            </a:br>
            <a:r>
              <a:rPr lang="en-US" dirty="0"/>
              <a:t>Questions?</a:t>
            </a:r>
            <a:br>
              <a:rPr lang="en-US" dirty="0"/>
            </a:br>
            <a:r>
              <a:rPr lang="en-US" dirty="0"/>
              <a:t>Comments</a:t>
            </a:r>
          </a:p>
        </p:txBody>
      </p:sp>
      <p:sp>
        <p:nvSpPr>
          <p:cNvPr id="5" name="Text Placeholder 4">
            <a:extLst>
              <a:ext uri="{FF2B5EF4-FFF2-40B4-BE49-F238E27FC236}">
                <a16:creationId xmlns:a16="http://schemas.microsoft.com/office/drawing/2014/main" id="{E333C13F-9D5A-4256-80A1-13AF26CF86C6}"/>
              </a:ext>
            </a:extLst>
          </p:cNvPr>
          <p:cNvSpPr>
            <a:spLocks noGrp="1"/>
          </p:cNvSpPr>
          <p:nvPr>
            <p:ph type="body" idx="1"/>
          </p:nvPr>
        </p:nvSpPr>
        <p:spPr>
          <a:xfrm flipV="1">
            <a:off x="1600200" y="5410200"/>
            <a:ext cx="6565899" cy="899351"/>
          </a:xfrm>
        </p:spPr>
        <p:txBody>
          <a:bodyPr/>
          <a:lstStyle/>
          <a:p>
            <a:endParaRPr lang="en-US" dirty="0"/>
          </a:p>
        </p:txBody>
      </p:sp>
    </p:spTree>
    <p:extLst>
      <p:ext uri="{BB962C8B-B14F-4D97-AF65-F5344CB8AC3E}">
        <p14:creationId xmlns:p14="http://schemas.microsoft.com/office/powerpoint/2010/main" val="144140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6A4797-3DA6-4DD9-A281-79C0ED7359E8}"/>
              </a:ext>
            </a:extLst>
          </p:cNvPr>
          <p:cNvSpPr>
            <a:spLocks noGrp="1"/>
          </p:cNvSpPr>
          <p:nvPr>
            <p:ph idx="1"/>
          </p:nvPr>
        </p:nvSpPr>
        <p:spPr/>
        <p:txBody>
          <a:bodyPr/>
          <a:lstStyle/>
          <a:p>
            <a:pPr marL="0" indent="0" algn="ctr">
              <a:buNone/>
            </a:pPr>
            <a:r>
              <a:rPr lang="en-US" dirty="0"/>
              <a:t> </a:t>
            </a:r>
          </a:p>
        </p:txBody>
      </p:sp>
      <p:sp>
        <p:nvSpPr>
          <p:cNvPr id="3" name="Title 2">
            <a:extLst>
              <a:ext uri="{FF2B5EF4-FFF2-40B4-BE49-F238E27FC236}">
                <a16:creationId xmlns:a16="http://schemas.microsoft.com/office/drawing/2014/main" id="{0121D341-D9BB-468A-B9FA-D3ABE2B78A64}"/>
              </a:ext>
            </a:extLst>
          </p:cNvPr>
          <p:cNvSpPr>
            <a:spLocks noGrp="1"/>
          </p:cNvSpPr>
          <p:nvPr>
            <p:ph type="title"/>
          </p:nvPr>
        </p:nvSpPr>
        <p:spPr/>
        <p:txBody>
          <a:bodyPr/>
          <a:lstStyle/>
          <a:p>
            <a:r>
              <a:rPr lang="en-US" dirty="0"/>
              <a:t>Let’s Not Pretend…</a:t>
            </a:r>
          </a:p>
        </p:txBody>
      </p:sp>
      <p:pic>
        <p:nvPicPr>
          <p:cNvPr id="4" name="Content Placeholder 3">
            <a:extLst>
              <a:ext uri="{FF2B5EF4-FFF2-40B4-BE49-F238E27FC236}">
                <a16:creationId xmlns:a16="http://schemas.microsoft.com/office/drawing/2014/main" id="{E3B72F37-18AD-45C1-B648-1C743007E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91056"/>
            <a:ext cx="4347765" cy="521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42004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06EF86-41EC-4B18-A532-01D025F765F0}"/>
              </a:ext>
            </a:extLst>
          </p:cNvPr>
          <p:cNvSpPr>
            <a:spLocks noGrp="1"/>
          </p:cNvSpPr>
          <p:nvPr>
            <p:ph type="title"/>
          </p:nvPr>
        </p:nvSpPr>
        <p:spPr>
          <a:xfrm>
            <a:off x="770467" y="1143000"/>
            <a:ext cx="7772400" cy="1524000"/>
          </a:xfrm>
        </p:spPr>
        <p:txBody>
          <a:bodyPr>
            <a:normAutofit fontScale="90000"/>
          </a:bodyPr>
          <a:lstStyle/>
          <a:p>
            <a:r>
              <a:rPr lang="en-US" dirty="0"/>
              <a:t>Opportunities (and Support) to Pursue Employment and Work in Competitive Integrated Settings</a:t>
            </a:r>
          </a:p>
        </p:txBody>
      </p:sp>
      <p:sp>
        <p:nvSpPr>
          <p:cNvPr id="5" name="Text Placeholder 4">
            <a:extLst>
              <a:ext uri="{FF2B5EF4-FFF2-40B4-BE49-F238E27FC236}">
                <a16:creationId xmlns:a16="http://schemas.microsoft.com/office/drawing/2014/main" id="{693E360B-9D8A-4CF8-B0F1-5597793AED4E}"/>
              </a:ext>
            </a:extLst>
          </p:cNvPr>
          <p:cNvSpPr>
            <a:spLocks noGrp="1"/>
          </p:cNvSpPr>
          <p:nvPr>
            <p:ph type="body" idx="1"/>
          </p:nvPr>
        </p:nvSpPr>
        <p:spPr>
          <a:xfrm>
            <a:off x="1219200" y="5257800"/>
            <a:ext cx="6781800" cy="1092201"/>
          </a:xfrm>
        </p:spPr>
        <p:txBody>
          <a:bodyPr>
            <a:normAutofit lnSpcReduction="10000"/>
          </a:bodyPr>
          <a:lstStyle/>
          <a:p>
            <a:r>
              <a:rPr lang="en-US" dirty="0"/>
              <a:t>Rule Requirement #1</a:t>
            </a:r>
          </a:p>
          <a:p>
            <a:r>
              <a:rPr lang="en-US" sz="4000" dirty="0">
                <a:solidFill>
                  <a:schemeClr val="tx1"/>
                </a:solidFill>
              </a:rPr>
              <a:t>Rule Requirement #2</a:t>
            </a:r>
          </a:p>
          <a:p>
            <a:endParaRPr lang="en-US" dirty="0"/>
          </a:p>
        </p:txBody>
      </p:sp>
    </p:spTree>
    <p:extLst>
      <p:ext uri="{BB962C8B-B14F-4D97-AF65-F5344CB8AC3E}">
        <p14:creationId xmlns:p14="http://schemas.microsoft.com/office/powerpoint/2010/main" val="1757851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Employment as a Valued Outcome…</a:t>
            </a:r>
            <a:br>
              <a:rPr lang="en-US" sz="3000" dirty="0"/>
            </a:br>
            <a:r>
              <a:rPr lang="en-US" sz="3000" dirty="0"/>
              <a:t>For Everyone</a:t>
            </a:r>
          </a:p>
        </p:txBody>
      </p:sp>
      <p:sp>
        <p:nvSpPr>
          <p:cNvPr id="3" name="Content Placeholder 2"/>
          <p:cNvSpPr>
            <a:spLocks noGrp="1"/>
          </p:cNvSpPr>
          <p:nvPr>
            <p:ph idx="1"/>
          </p:nvPr>
        </p:nvSpPr>
        <p:spPr>
          <a:xfrm>
            <a:off x="508001" y="2501072"/>
            <a:ext cx="6447501" cy="2910580"/>
          </a:xfrm>
        </p:spPr>
        <p:txBody>
          <a:bodyPr>
            <a:normAutofit/>
          </a:bodyPr>
          <a:lstStyle/>
          <a:p>
            <a:pPr marL="0" indent="0">
              <a:buNone/>
            </a:pPr>
            <a:r>
              <a:rPr lang="en-US" sz="3000" dirty="0"/>
              <a:t>Far and away the best prize that life offers is the chance to work hard at work worth doing.</a:t>
            </a:r>
          </a:p>
          <a:p>
            <a:pPr marL="0" indent="0">
              <a:buNone/>
            </a:pPr>
            <a:r>
              <a:rPr lang="en-US" sz="3000" dirty="0"/>
              <a:t> </a:t>
            </a:r>
          </a:p>
          <a:p>
            <a:pPr marL="0" indent="0">
              <a:buNone/>
            </a:pPr>
            <a:r>
              <a:rPr lang="en-US" sz="3000" dirty="0"/>
              <a:t>							-</a:t>
            </a:r>
            <a:r>
              <a:rPr lang="en-US" sz="3000" i="1" dirty="0"/>
              <a:t>Theodore Roosevelt</a:t>
            </a:r>
            <a:endParaRPr lang="en-US" sz="3000" dirty="0"/>
          </a:p>
          <a:p>
            <a:pPr marL="0" indent="0">
              <a:buNone/>
            </a:pPr>
            <a:endParaRPr lang="en-US" dirty="0"/>
          </a:p>
        </p:txBody>
      </p:sp>
    </p:spTree>
    <p:extLst>
      <p:ext uri="{BB962C8B-B14F-4D97-AF65-F5344CB8AC3E}">
        <p14:creationId xmlns:p14="http://schemas.microsoft.com/office/powerpoint/2010/main" val="2419733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 Meaningful Day:  </a:t>
            </a:r>
            <a:br>
              <a:rPr lang="en-US" sz="3000" dirty="0"/>
            </a:br>
            <a:r>
              <a:rPr lang="en-US" sz="3000" dirty="0"/>
              <a:t>Not an Alternative to Employment</a:t>
            </a:r>
          </a:p>
        </p:txBody>
      </p:sp>
      <p:sp>
        <p:nvSpPr>
          <p:cNvPr id="3" name="Content Placeholder 2"/>
          <p:cNvSpPr>
            <a:spLocks noGrp="1"/>
          </p:cNvSpPr>
          <p:nvPr>
            <p:ph sz="quarter" idx="1"/>
          </p:nvPr>
        </p:nvSpPr>
        <p:spPr>
          <a:xfrm>
            <a:off x="914400" y="2209801"/>
            <a:ext cx="5646277" cy="3096030"/>
          </a:xfrm>
        </p:spPr>
        <p:txBody>
          <a:bodyPr>
            <a:noAutofit/>
          </a:bodyPr>
          <a:lstStyle/>
          <a:p>
            <a:pPr marL="0" indent="0" algn="ctr">
              <a:buNone/>
            </a:pPr>
            <a:r>
              <a:rPr lang="en-US" sz="3000" dirty="0"/>
              <a:t>Employment as the anchor </a:t>
            </a:r>
          </a:p>
          <a:p>
            <a:pPr marL="0" indent="0" algn="ctr">
              <a:buNone/>
            </a:pPr>
            <a:r>
              <a:rPr lang="en-US" sz="3000" dirty="0"/>
              <a:t>in a meaningful day and </a:t>
            </a:r>
          </a:p>
          <a:p>
            <a:pPr marL="0" indent="0" algn="ctr">
              <a:buNone/>
            </a:pPr>
            <a:r>
              <a:rPr lang="en-US" sz="3000" dirty="0"/>
              <a:t>a meaningful life.</a:t>
            </a:r>
          </a:p>
          <a:p>
            <a:pPr marL="0" indent="0" algn="ctr">
              <a:buNone/>
            </a:pPr>
            <a:endParaRPr lang="en-US" sz="3000" dirty="0"/>
          </a:p>
          <a:p>
            <a:pPr marL="205740" lvl="1" indent="0">
              <a:buNone/>
            </a:pPr>
            <a:r>
              <a:rPr lang="en-US" sz="3000" dirty="0"/>
              <a:t>				</a:t>
            </a:r>
            <a:r>
              <a:rPr lang="en-US" sz="1950" dirty="0">
                <a:solidFill>
                  <a:schemeClr val="tx1"/>
                </a:solidFill>
              </a:rPr>
              <a:t>-Pat Rogan, Indiana University</a:t>
            </a:r>
          </a:p>
        </p:txBody>
      </p:sp>
    </p:spTree>
    <p:extLst>
      <p:ext uri="{BB962C8B-B14F-4D97-AF65-F5344CB8AC3E}">
        <p14:creationId xmlns:p14="http://schemas.microsoft.com/office/powerpoint/2010/main" val="2494355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81CBEA-6BC4-4C3F-8A71-34F4042E8509}"/>
              </a:ext>
            </a:extLst>
          </p:cNvPr>
          <p:cNvSpPr>
            <a:spLocks noGrp="1"/>
          </p:cNvSpPr>
          <p:nvPr>
            <p:ph type="title"/>
          </p:nvPr>
        </p:nvSpPr>
        <p:spPr/>
        <p:txBody>
          <a:bodyPr/>
          <a:lstStyle/>
          <a:p>
            <a:r>
              <a:rPr lang="en-US" dirty="0"/>
              <a:t>Opportunity and Support</a:t>
            </a:r>
          </a:p>
        </p:txBody>
      </p:sp>
      <p:pic>
        <p:nvPicPr>
          <p:cNvPr id="5" name="Picture 4">
            <a:extLst>
              <a:ext uri="{FF2B5EF4-FFF2-40B4-BE49-F238E27FC236}">
                <a16:creationId xmlns:a16="http://schemas.microsoft.com/office/drawing/2014/main" id="{E963611B-BFC5-4A38-AD53-1E634B6631C5}"/>
              </a:ext>
            </a:extLst>
          </p:cNvPr>
          <p:cNvPicPr>
            <a:picLocks noChangeAspect="1"/>
          </p:cNvPicPr>
          <p:nvPr/>
        </p:nvPicPr>
        <p:blipFill>
          <a:blip r:embed="rId3"/>
          <a:stretch>
            <a:fillRect/>
          </a:stretch>
        </p:blipFill>
        <p:spPr>
          <a:xfrm>
            <a:off x="650092" y="1584021"/>
            <a:ext cx="7884308" cy="4901977"/>
          </a:xfrm>
          <a:prstGeom prst="rect">
            <a:avLst/>
          </a:prstGeom>
        </p:spPr>
      </p:pic>
    </p:spTree>
    <p:extLst>
      <p:ext uri="{BB962C8B-B14F-4D97-AF65-F5344CB8AC3E}">
        <p14:creationId xmlns:p14="http://schemas.microsoft.com/office/powerpoint/2010/main" val="1671302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0EB263-0729-4604-85A8-7DBC563C93B8}"/>
              </a:ext>
            </a:extLst>
          </p:cNvPr>
          <p:cNvSpPr>
            <a:spLocks noGrp="1"/>
          </p:cNvSpPr>
          <p:nvPr>
            <p:ph idx="1"/>
          </p:nvPr>
        </p:nvSpPr>
        <p:spPr>
          <a:xfrm>
            <a:off x="457201" y="2590800"/>
            <a:ext cx="7823200" cy="3535363"/>
          </a:xfrm>
        </p:spPr>
        <p:txBody>
          <a:bodyPr>
            <a:normAutofit/>
          </a:bodyPr>
          <a:lstStyle/>
          <a:p>
            <a:pPr marL="0" indent="0">
              <a:buNone/>
            </a:pPr>
            <a:r>
              <a:rPr lang="en-US" b="1" dirty="0"/>
              <a:t>Residential Providers Can Train Direct Support Staff To</a:t>
            </a:r>
            <a:r>
              <a:rPr lang="en-US" dirty="0"/>
              <a:t>:</a:t>
            </a:r>
          </a:p>
          <a:p>
            <a:r>
              <a:rPr lang="en-US" dirty="0"/>
              <a:t>Point out  and discuss job options during community participation</a:t>
            </a:r>
          </a:p>
          <a:p>
            <a:r>
              <a:rPr lang="en-US" dirty="0"/>
              <a:t>Support Job Shadows and Business Tours as part of community participation and connecting with members of the broader community</a:t>
            </a:r>
          </a:p>
          <a:p>
            <a:r>
              <a:rPr lang="en-US" dirty="0"/>
              <a:t>Support people to complete career/employment workbooks at home</a:t>
            </a:r>
          </a:p>
        </p:txBody>
      </p:sp>
      <p:sp>
        <p:nvSpPr>
          <p:cNvPr id="3" name="Title 2">
            <a:extLst>
              <a:ext uri="{FF2B5EF4-FFF2-40B4-BE49-F238E27FC236}">
                <a16:creationId xmlns:a16="http://schemas.microsoft.com/office/drawing/2014/main" id="{A279B88E-67B6-4C25-B4BB-21147692B030}"/>
              </a:ext>
            </a:extLst>
          </p:cNvPr>
          <p:cNvSpPr>
            <a:spLocks noGrp="1"/>
          </p:cNvSpPr>
          <p:nvPr>
            <p:ph type="title"/>
          </p:nvPr>
        </p:nvSpPr>
        <p:spPr>
          <a:xfrm>
            <a:off x="304800" y="338328"/>
            <a:ext cx="8534400" cy="1252728"/>
          </a:xfrm>
        </p:spPr>
        <p:txBody>
          <a:bodyPr>
            <a:normAutofit/>
          </a:bodyPr>
          <a:lstStyle/>
          <a:p>
            <a:r>
              <a:rPr lang="en-US" sz="3600" dirty="0"/>
              <a:t>Helping People Understand the Choice to Work in Competitive Integrated Settings</a:t>
            </a:r>
          </a:p>
        </p:txBody>
      </p:sp>
      <p:sp>
        <p:nvSpPr>
          <p:cNvPr id="4" name="TextBox 3">
            <a:extLst>
              <a:ext uri="{FF2B5EF4-FFF2-40B4-BE49-F238E27FC236}">
                <a16:creationId xmlns:a16="http://schemas.microsoft.com/office/drawing/2014/main" id="{504C01C1-D4DA-4310-8AD9-388AA55FC606}"/>
              </a:ext>
            </a:extLst>
          </p:cNvPr>
          <p:cNvSpPr txBox="1"/>
          <p:nvPr/>
        </p:nvSpPr>
        <p:spPr>
          <a:xfrm>
            <a:off x="914400" y="5710664"/>
            <a:ext cx="7772399" cy="1200329"/>
          </a:xfrm>
          <a:prstGeom prst="rect">
            <a:avLst/>
          </a:prstGeom>
          <a:noFill/>
        </p:spPr>
        <p:txBody>
          <a:bodyPr wrap="square" rtlCol="0">
            <a:spAutoFit/>
          </a:bodyPr>
          <a:lstStyle/>
          <a:p>
            <a:endParaRPr lang="en-US" sz="2400" b="1" dirty="0">
              <a:solidFill>
                <a:srgbClr val="00B0F0"/>
              </a:solidFill>
            </a:endParaRPr>
          </a:p>
          <a:p>
            <a:r>
              <a:rPr lang="en-US" sz="2400" b="1" dirty="0">
                <a:solidFill>
                  <a:srgbClr val="00B0F0"/>
                </a:solidFill>
              </a:rPr>
              <a:t>Be Brave Enough to Start a Conversation that Matters.</a:t>
            </a:r>
          </a:p>
          <a:p>
            <a:r>
              <a:rPr lang="en-US" sz="2400" b="1" dirty="0">
                <a:solidFill>
                  <a:srgbClr val="00B0F0"/>
                </a:solidFill>
              </a:rPr>
              <a:t>					</a:t>
            </a:r>
            <a:r>
              <a:rPr lang="en-US" b="1" dirty="0">
                <a:solidFill>
                  <a:srgbClr val="00B0F0"/>
                </a:solidFill>
              </a:rPr>
              <a:t>-Margaret Wheatley</a:t>
            </a:r>
          </a:p>
        </p:txBody>
      </p:sp>
    </p:spTree>
    <p:extLst>
      <p:ext uri="{BB962C8B-B14F-4D97-AF65-F5344CB8AC3E}">
        <p14:creationId xmlns:p14="http://schemas.microsoft.com/office/powerpoint/2010/main" val="21856620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CC6D46-7063-4E95-82FA-3D5D9AA4A722}"/>
              </a:ext>
            </a:extLst>
          </p:cNvPr>
          <p:cNvSpPr>
            <a:spLocks noGrp="1"/>
          </p:cNvSpPr>
          <p:nvPr>
            <p:ph idx="1"/>
          </p:nvPr>
        </p:nvSpPr>
        <p:spPr/>
        <p:txBody>
          <a:bodyPr/>
          <a:lstStyle/>
          <a:p>
            <a:r>
              <a:rPr lang="en-US" dirty="0"/>
              <a:t>Career Planning Workbook  </a:t>
            </a:r>
          </a:p>
          <a:p>
            <a:endParaRPr lang="en-US" dirty="0"/>
          </a:p>
          <a:p>
            <a:r>
              <a:rPr lang="en-US" dirty="0"/>
              <a:t>Employment Planning Workbook</a:t>
            </a:r>
          </a:p>
          <a:p>
            <a:endParaRPr lang="en-US" dirty="0"/>
          </a:p>
          <a:p>
            <a:endParaRPr lang="en-US" dirty="0"/>
          </a:p>
          <a:p>
            <a:pPr marL="0" indent="0" algn="ctr">
              <a:buNone/>
            </a:pPr>
            <a:r>
              <a:rPr lang="en-US" dirty="0"/>
              <a:t>			</a:t>
            </a:r>
          </a:p>
          <a:p>
            <a:pPr marL="0" indent="0" algn="ctr">
              <a:buNone/>
            </a:pPr>
            <a:r>
              <a:rPr lang="en-US" dirty="0"/>
              <a:t>			Can be done in many services…</a:t>
            </a:r>
          </a:p>
        </p:txBody>
      </p:sp>
      <p:sp>
        <p:nvSpPr>
          <p:cNvPr id="3" name="Title 2">
            <a:extLst>
              <a:ext uri="{FF2B5EF4-FFF2-40B4-BE49-F238E27FC236}">
                <a16:creationId xmlns:a16="http://schemas.microsoft.com/office/drawing/2014/main" id="{BFEDD3F7-0B1B-4018-8438-02C4DEBDE32E}"/>
              </a:ext>
            </a:extLst>
          </p:cNvPr>
          <p:cNvSpPr>
            <a:spLocks noGrp="1"/>
          </p:cNvSpPr>
          <p:nvPr>
            <p:ph type="title"/>
          </p:nvPr>
        </p:nvSpPr>
        <p:spPr/>
        <p:txBody>
          <a:bodyPr>
            <a:normAutofit fontScale="90000"/>
          </a:bodyPr>
          <a:lstStyle/>
          <a:p>
            <a:r>
              <a:rPr lang="en-US" dirty="0"/>
              <a:t>Assisting People to </a:t>
            </a:r>
            <a:br>
              <a:rPr lang="en-US" dirty="0"/>
            </a:br>
            <a:r>
              <a:rPr lang="en-US" dirty="0"/>
              <a:t>Complete Workbooks</a:t>
            </a:r>
          </a:p>
        </p:txBody>
      </p:sp>
      <p:pic>
        <p:nvPicPr>
          <p:cNvPr id="4" name="Picture 3">
            <a:extLst>
              <a:ext uri="{FF2B5EF4-FFF2-40B4-BE49-F238E27FC236}">
                <a16:creationId xmlns:a16="http://schemas.microsoft.com/office/drawing/2014/main" id="{24A64278-3679-4AE5-AE24-207663D92425}"/>
              </a:ext>
            </a:extLst>
          </p:cNvPr>
          <p:cNvPicPr>
            <a:picLocks noChangeAspect="1"/>
          </p:cNvPicPr>
          <p:nvPr/>
        </p:nvPicPr>
        <p:blipFill>
          <a:blip r:embed="rId2"/>
          <a:stretch>
            <a:fillRect/>
          </a:stretch>
        </p:blipFill>
        <p:spPr>
          <a:xfrm>
            <a:off x="6228372" y="1985772"/>
            <a:ext cx="2469858" cy="2886456"/>
          </a:xfrm>
          <a:prstGeom prst="rect">
            <a:avLst/>
          </a:prstGeom>
        </p:spPr>
      </p:pic>
      <p:pic>
        <p:nvPicPr>
          <p:cNvPr id="5" name="Picture 4">
            <a:extLst>
              <a:ext uri="{FF2B5EF4-FFF2-40B4-BE49-F238E27FC236}">
                <a16:creationId xmlns:a16="http://schemas.microsoft.com/office/drawing/2014/main" id="{67311B70-8120-4036-930C-F1C79FF1E4B2}"/>
              </a:ext>
            </a:extLst>
          </p:cNvPr>
          <p:cNvPicPr>
            <a:picLocks noChangeAspect="1"/>
          </p:cNvPicPr>
          <p:nvPr/>
        </p:nvPicPr>
        <p:blipFill>
          <a:blip r:embed="rId3"/>
          <a:stretch>
            <a:fillRect/>
          </a:stretch>
        </p:blipFill>
        <p:spPr>
          <a:xfrm>
            <a:off x="304800" y="4222242"/>
            <a:ext cx="2808385" cy="2286000"/>
          </a:xfrm>
          <a:prstGeom prst="rect">
            <a:avLst/>
          </a:prstGeom>
        </p:spPr>
      </p:pic>
    </p:spTree>
    <p:extLst>
      <p:ext uri="{BB962C8B-B14F-4D97-AF65-F5344CB8AC3E}">
        <p14:creationId xmlns:p14="http://schemas.microsoft.com/office/powerpoint/2010/main" val="4005868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E762F4-C410-40A5-9069-0C94138AA31D}"/>
              </a:ext>
            </a:extLst>
          </p:cNvPr>
          <p:cNvSpPr>
            <a:spLocks noGrp="1"/>
          </p:cNvSpPr>
          <p:nvPr>
            <p:ph idx="1"/>
          </p:nvPr>
        </p:nvSpPr>
        <p:spPr>
          <a:xfrm>
            <a:off x="228601" y="2667001"/>
            <a:ext cx="8229600" cy="3852672"/>
          </a:xfrm>
        </p:spPr>
        <p:txBody>
          <a:bodyPr>
            <a:normAutofit fontScale="85000" lnSpcReduction="20000"/>
          </a:bodyPr>
          <a:lstStyle/>
          <a:p>
            <a:pPr marL="0" indent="0">
              <a:buNone/>
            </a:pPr>
            <a:r>
              <a:rPr lang="en-US" sz="3200" b="1" dirty="0"/>
              <a:t>Residential Providers Can Train Direct Support Staff To:</a:t>
            </a:r>
          </a:p>
          <a:p>
            <a:pPr marL="0" indent="0">
              <a:buNone/>
            </a:pPr>
            <a:endParaRPr lang="en-US" sz="1900" dirty="0"/>
          </a:p>
          <a:p>
            <a:r>
              <a:rPr lang="en-US" sz="2900" dirty="0"/>
              <a:t>Engage people about interest at appropriate opportunities during normal service delivery </a:t>
            </a:r>
          </a:p>
          <a:p>
            <a:endParaRPr lang="en-US" sz="1800" dirty="0"/>
          </a:p>
          <a:p>
            <a:r>
              <a:rPr lang="en-US" sz="2900" dirty="0"/>
              <a:t>Ensure when interest is expressed, that information is conveyed to the case manager </a:t>
            </a:r>
          </a:p>
          <a:p>
            <a:endParaRPr lang="en-US" sz="1800" dirty="0"/>
          </a:p>
          <a:p>
            <a:r>
              <a:rPr lang="en-US" sz="2900" dirty="0"/>
              <a:t>Ensure evidence of strong interests, existing skills and tasks potentially transferable to employment is documented and shared with case manager</a:t>
            </a:r>
          </a:p>
          <a:p>
            <a:endParaRPr lang="en-US" sz="1700" dirty="0"/>
          </a:p>
        </p:txBody>
      </p:sp>
      <p:sp>
        <p:nvSpPr>
          <p:cNvPr id="3" name="Title 2">
            <a:extLst>
              <a:ext uri="{FF2B5EF4-FFF2-40B4-BE49-F238E27FC236}">
                <a16:creationId xmlns:a16="http://schemas.microsoft.com/office/drawing/2014/main" id="{32B9CE2A-586E-4E61-B09B-B804BA3EFF6A}"/>
              </a:ext>
            </a:extLst>
          </p:cNvPr>
          <p:cNvSpPr>
            <a:spLocks noGrp="1"/>
          </p:cNvSpPr>
          <p:nvPr>
            <p:ph type="title"/>
          </p:nvPr>
        </p:nvSpPr>
        <p:spPr/>
        <p:txBody>
          <a:bodyPr>
            <a:normAutofit fontScale="90000"/>
          </a:bodyPr>
          <a:lstStyle/>
          <a:p>
            <a:r>
              <a:rPr lang="en-US" dirty="0"/>
              <a:t>How Do Residential Providers Ensure They Are Supporting People with CIE?</a:t>
            </a:r>
          </a:p>
        </p:txBody>
      </p:sp>
    </p:spTree>
    <p:extLst>
      <p:ext uri="{BB962C8B-B14F-4D97-AF65-F5344CB8AC3E}">
        <p14:creationId xmlns:p14="http://schemas.microsoft.com/office/powerpoint/2010/main" val="3270455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E762F4-C410-40A5-9069-0C94138AA31D}"/>
              </a:ext>
            </a:extLst>
          </p:cNvPr>
          <p:cNvSpPr>
            <a:spLocks noGrp="1"/>
          </p:cNvSpPr>
          <p:nvPr>
            <p:ph idx="1"/>
          </p:nvPr>
        </p:nvSpPr>
        <p:spPr>
          <a:xfrm>
            <a:off x="228601" y="2438400"/>
            <a:ext cx="8229600" cy="4419599"/>
          </a:xfrm>
        </p:spPr>
        <p:txBody>
          <a:bodyPr>
            <a:normAutofit/>
          </a:bodyPr>
          <a:lstStyle/>
          <a:p>
            <a:pPr marL="0" indent="0">
              <a:buNone/>
            </a:pPr>
            <a:r>
              <a:rPr lang="en-US" sz="3200" b="1" dirty="0"/>
              <a:t>Residential Provider Agencies Can:</a:t>
            </a:r>
          </a:p>
          <a:p>
            <a:pPr marL="0" indent="0">
              <a:buNone/>
            </a:pPr>
            <a:endParaRPr lang="en-US" sz="1900" dirty="0"/>
          </a:p>
          <a:p>
            <a:r>
              <a:rPr lang="en-US" sz="3200" dirty="0"/>
              <a:t>Support people to complete VR application/referral; attend VR in-take meetings</a:t>
            </a:r>
          </a:p>
          <a:p>
            <a:endParaRPr lang="en-US" sz="1800" dirty="0"/>
          </a:p>
          <a:p>
            <a:r>
              <a:rPr lang="en-US" sz="3200" dirty="0"/>
              <a:t>Use agency and staff connections to local employers to assist with Job Search/Job Development</a:t>
            </a:r>
          </a:p>
          <a:p>
            <a:endParaRPr lang="en-US" sz="3200" dirty="0"/>
          </a:p>
        </p:txBody>
      </p:sp>
      <p:sp>
        <p:nvSpPr>
          <p:cNvPr id="3" name="Title 2">
            <a:extLst>
              <a:ext uri="{FF2B5EF4-FFF2-40B4-BE49-F238E27FC236}">
                <a16:creationId xmlns:a16="http://schemas.microsoft.com/office/drawing/2014/main" id="{32B9CE2A-586E-4E61-B09B-B804BA3EFF6A}"/>
              </a:ext>
            </a:extLst>
          </p:cNvPr>
          <p:cNvSpPr>
            <a:spLocks noGrp="1"/>
          </p:cNvSpPr>
          <p:nvPr>
            <p:ph type="title"/>
          </p:nvPr>
        </p:nvSpPr>
        <p:spPr/>
        <p:txBody>
          <a:bodyPr>
            <a:normAutofit fontScale="90000"/>
          </a:bodyPr>
          <a:lstStyle/>
          <a:p>
            <a:r>
              <a:rPr lang="en-US" dirty="0"/>
              <a:t>How Do Residential Providers Ensure They Are Supporting People with CIE?</a:t>
            </a:r>
          </a:p>
        </p:txBody>
      </p:sp>
    </p:spTree>
    <p:extLst>
      <p:ext uri="{BB962C8B-B14F-4D97-AF65-F5344CB8AC3E}">
        <p14:creationId xmlns:p14="http://schemas.microsoft.com/office/powerpoint/2010/main" val="3090973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7772400" cy="1362075"/>
          </a:xfrm>
        </p:spPr>
        <p:txBody>
          <a:bodyPr>
            <a:noAutofit/>
          </a:bodyPr>
          <a:lstStyle/>
          <a:p>
            <a:r>
              <a:rPr lang="en-US" sz="4800" dirty="0" err="1"/>
              <a:t>WorkLink</a:t>
            </a:r>
            <a:r>
              <a:rPr lang="en-US" sz="4800" dirty="0"/>
              <a:t> program:</a:t>
            </a:r>
            <a:endParaRPr lang="en-US" sz="4400" dirty="0"/>
          </a:p>
        </p:txBody>
      </p:sp>
      <p:sp>
        <p:nvSpPr>
          <p:cNvPr id="3" name="Subtitle 2"/>
          <p:cNvSpPr>
            <a:spLocks noGrp="1"/>
          </p:cNvSpPr>
          <p:nvPr>
            <p:ph type="body" idx="1"/>
          </p:nvPr>
        </p:nvSpPr>
        <p:spPr>
          <a:xfrm>
            <a:off x="762000" y="3429000"/>
            <a:ext cx="7772400" cy="990601"/>
          </a:xfrm>
        </p:spPr>
        <p:txBody>
          <a:bodyPr>
            <a:normAutofit/>
          </a:bodyPr>
          <a:lstStyle/>
          <a:p>
            <a:r>
              <a:rPr lang="en-US" sz="3600" dirty="0"/>
              <a:t>San Francisco, CA</a:t>
            </a:r>
          </a:p>
          <a:p>
            <a:endParaRPr lang="en-US" dirty="0"/>
          </a:p>
        </p:txBody>
      </p:sp>
      <p:graphicFrame>
        <p:nvGraphicFramePr>
          <p:cNvPr id="6" name="Object 5" descr="Transcen Inc logo"/>
          <p:cNvGraphicFramePr>
            <a:graphicFrameLocks noChangeAspect="1"/>
          </p:cNvGraphicFramePr>
          <p:nvPr/>
        </p:nvGraphicFramePr>
        <p:xfrm>
          <a:off x="762000" y="1295400"/>
          <a:ext cx="2156960" cy="1066800"/>
        </p:xfrm>
        <a:graphic>
          <a:graphicData uri="http://schemas.openxmlformats.org/presentationml/2006/ole">
            <mc:AlternateContent xmlns:mc="http://schemas.openxmlformats.org/markup-compatibility/2006">
              <mc:Choice xmlns:v="urn:schemas-microsoft-com:vml" Requires="v">
                <p:oleObj spid="_x0000_s2177" r:id="rId3" imgW="5665509" imgH="2809188" progId="WangImage.Document">
                  <p:embed/>
                </p:oleObj>
              </mc:Choice>
              <mc:Fallback>
                <p:oleObj r:id="rId3" imgW="5665509" imgH="2809188" progId="WangImage.Document">
                  <p:embed/>
                  <p:pic>
                    <p:nvPicPr>
                      <p:cNvPr id="6" name="Object 5" descr="Transcen In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95400"/>
                        <a:ext cx="2156960" cy="1066800"/>
                      </a:xfrm>
                      <a:prstGeom prst="rect">
                        <a:avLst/>
                      </a:prstGeom>
                      <a:noFill/>
                      <a:ln>
                        <a:noFill/>
                      </a:ln>
                    </p:spPr>
                  </p:pic>
                </p:oleObj>
              </mc:Fallback>
            </mc:AlternateContent>
          </a:graphicData>
        </a:graphic>
      </p:graphicFrame>
      <p:sp>
        <p:nvSpPr>
          <p:cNvPr id="4" name="TextBox 3"/>
          <p:cNvSpPr txBox="1"/>
          <p:nvPr/>
        </p:nvSpPr>
        <p:spPr>
          <a:xfrm>
            <a:off x="685800" y="4486275"/>
            <a:ext cx="7848600" cy="1754326"/>
          </a:xfrm>
          <a:prstGeom prst="rect">
            <a:avLst/>
          </a:prstGeom>
          <a:noFill/>
        </p:spPr>
        <p:txBody>
          <a:bodyPr wrap="square" rtlCol="0">
            <a:spAutoFit/>
          </a:bodyPr>
          <a:lstStyle/>
          <a:p>
            <a:r>
              <a:rPr lang="en-US" sz="3600" dirty="0"/>
              <a:t>“Our system is not made to support people with significant disabilities to go to work…</a:t>
            </a:r>
            <a:r>
              <a:rPr lang="en-US" sz="3600" dirty="0" err="1"/>
              <a:t>WorkLink</a:t>
            </a:r>
            <a:r>
              <a:rPr lang="en-US" sz="3600" dirty="0"/>
              <a:t> is how we adapted it. </a:t>
            </a:r>
          </a:p>
        </p:txBody>
      </p:sp>
    </p:spTree>
    <p:extLst>
      <p:ext uri="{BB962C8B-B14F-4D97-AF65-F5344CB8AC3E}">
        <p14:creationId xmlns:p14="http://schemas.microsoft.com/office/powerpoint/2010/main" val="40772393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03D95F-F825-4B61-8B42-E8F10BDB6A52}"/>
              </a:ext>
            </a:extLst>
          </p:cNvPr>
          <p:cNvSpPr>
            <a:spLocks noGrp="1"/>
          </p:cNvSpPr>
          <p:nvPr>
            <p:ph idx="1"/>
          </p:nvPr>
        </p:nvSpPr>
        <p:spPr>
          <a:xfrm>
            <a:off x="472440" y="2209800"/>
            <a:ext cx="8382000" cy="4495800"/>
          </a:xfrm>
        </p:spPr>
        <p:txBody>
          <a:bodyPr>
            <a:normAutofit fontScale="85000" lnSpcReduction="20000"/>
          </a:bodyPr>
          <a:lstStyle/>
          <a:p>
            <a:r>
              <a:rPr lang="en-US" b="1" dirty="0"/>
              <a:t>Habilitation that is 100% Community-Based</a:t>
            </a:r>
          </a:p>
          <a:p>
            <a:pPr lvl="1"/>
            <a:r>
              <a:rPr lang="en-US" dirty="0"/>
              <a:t>Small ratios, 1:3- 1:4   </a:t>
            </a:r>
          </a:p>
          <a:p>
            <a:pPr lvl="1"/>
            <a:r>
              <a:rPr lang="en-US" dirty="0"/>
              <a:t>Hourly rates; $11.38/hour; maximum 30 hours/week </a:t>
            </a:r>
          </a:p>
          <a:p>
            <a:pPr lvl="1"/>
            <a:endParaRPr lang="en-US" dirty="0"/>
          </a:p>
          <a:p>
            <a:r>
              <a:rPr lang="en-US" dirty="0"/>
              <a:t>Person-centered discovery on continuous basis</a:t>
            </a:r>
          </a:p>
          <a:p>
            <a:pPr lvl="1"/>
            <a:r>
              <a:rPr lang="en-US" dirty="0"/>
              <a:t>Start by encouraging the idea of work</a:t>
            </a:r>
          </a:p>
          <a:p>
            <a:pPr lvl="1"/>
            <a:r>
              <a:rPr lang="en-US" dirty="0"/>
              <a:t>Use service time/experience to verify interests &amp; skills</a:t>
            </a:r>
          </a:p>
          <a:p>
            <a:pPr marL="301943" lvl="1" indent="0">
              <a:buNone/>
            </a:pPr>
            <a:endParaRPr lang="en-US" dirty="0"/>
          </a:p>
          <a:p>
            <a:r>
              <a:rPr lang="en-US" dirty="0"/>
              <a:t>Focus service experience on strengthen skills beneficial for life and employment</a:t>
            </a:r>
          </a:p>
          <a:p>
            <a:pPr lvl="1"/>
            <a:r>
              <a:rPr lang="en-US" dirty="0"/>
              <a:t>Motivation, soft skills</a:t>
            </a:r>
          </a:p>
          <a:p>
            <a:pPr marL="0" indent="0">
              <a:buNone/>
            </a:pPr>
            <a:endParaRPr lang="en-US" dirty="0"/>
          </a:p>
          <a:p>
            <a:r>
              <a:rPr lang="en-US" dirty="0"/>
              <a:t>Use volunteer sites for career exploration and skill training</a:t>
            </a:r>
          </a:p>
          <a:p>
            <a:endParaRPr lang="en-US" dirty="0"/>
          </a:p>
          <a:p>
            <a:r>
              <a:rPr lang="en-US" dirty="0"/>
              <a:t>Focus includes addressing goals/needs beyond work. </a:t>
            </a:r>
          </a:p>
          <a:p>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3CA3CB1F-7CC4-4F79-A6B3-D6A3050732F8}"/>
              </a:ext>
            </a:extLst>
          </p:cNvPr>
          <p:cNvSpPr>
            <a:spLocks noGrp="1"/>
          </p:cNvSpPr>
          <p:nvPr>
            <p:ph type="title"/>
          </p:nvPr>
        </p:nvSpPr>
        <p:spPr/>
        <p:txBody>
          <a:bodyPr/>
          <a:lstStyle/>
          <a:p>
            <a:r>
              <a:rPr lang="en-US" dirty="0"/>
              <a:t>Discovery As An Everyday Process</a:t>
            </a:r>
          </a:p>
        </p:txBody>
      </p:sp>
      <p:pic>
        <p:nvPicPr>
          <p:cNvPr id="4" name="Picture 3">
            <a:extLst>
              <a:ext uri="{FF2B5EF4-FFF2-40B4-BE49-F238E27FC236}">
                <a16:creationId xmlns:a16="http://schemas.microsoft.com/office/drawing/2014/main" id="{5115A4B0-DF4A-4CFC-8B4D-78C9309A8BCC}"/>
              </a:ext>
            </a:extLst>
          </p:cNvPr>
          <p:cNvPicPr>
            <a:picLocks noChangeAspect="1"/>
          </p:cNvPicPr>
          <p:nvPr/>
        </p:nvPicPr>
        <p:blipFill>
          <a:blip r:embed="rId3"/>
          <a:stretch>
            <a:fillRect/>
          </a:stretch>
        </p:blipFill>
        <p:spPr>
          <a:xfrm>
            <a:off x="6629400" y="1447800"/>
            <a:ext cx="2362200" cy="1173284"/>
          </a:xfrm>
          <a:prstGeom prst="rect">
            <a:avLst/>
          </a:prstGeom>
        </p:spPr>
      </p:pic>
    </p:spTree>
    <p:extLst>
      <p:ext uri="{BB962C8B-B14F-4D97-AF65-F5344CB8AC3E}">
        <p14:creationId xmlns:p14="http://schemas.microsoft.com/office/powerpoint/2010/main" val="1927924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0B92D-9160-4D36-9F68-A35B00849930}"/>
              </a:ext>
            </a:extLst>
          </p:cNvPr>
          <p:cNvSpPr>
            <a:spLocks noGrp="1"/>
          </p:cNvSpPr>
          <p:nvPr>
            <p:ph idx="1"/>
          </p:nvPr>
        </p:nvSpPr>
        <p:spPr>
          <a:xfrm>
            <a:off x="381001" y="2590800"/>
            <a:ext cx="7899400" cy="3563938"/>
          </a:xfrm>
        </p:spPr>
        <p:txBody>
          <a:bodyPr/>
          <a:lstStyle/>
          <a:p>
            <a:r>
              <a:rPr lang="en-US" dirty="0"/>
              <a:t>The real challenges of doing this work are causing too many of us turn on each other.</a:t>
            </a:r>
          </a:p>
          <a:p>
            <a:endParaRPr lang="en-US" dirty="0"/>
          </a:p>
          <a:p>
            <a:pPr marL="0" indent="0" algn="ctr">
              <a:buNone/>
            </a:pPr>
            <a:endParaRPr lang="en-US" dirty="0"/>
          </a:p>
        </p:txBody>
      </p:sp>
      <p:sp>
        <p:nvSpPr>
          <p:cNvPr id="3" name="Title 2">
            <a:extLst>
              <a:ext uri="{FF2B5EF4-FFF2-40B4-BE49-F238E27FC236}">
                <a16:creationId xmlns:a16="http://schemas.microsoft.com/office/drawing/2014/main" id="{B78D148F-F376-41CC-8E7B-146FFEE768B3}"/>
              </a:ext>
            </a:extLst>
          </p:cNvPr>
          <p:cNvSpPr>
            <a:spLocks noGrp="1"/>
          </p:cNvSpPr>
          <p:nvPr>
            <p:ph type="title"/>
          </p:nvPr>
        </p:nvSpPr>
        <p:spPr/>
        <p:txBody>
          <a:bodyPr/>
          <a:lstStyle/>
          <a:p>
            <a:r>
              <a:rPr lang="en-US" dirty="0"/>
              <a:t>Beyond the Blame Game</a:t>
            </a:r>
          </a:p>
        </p:txBody>
      </p:sp>
      <p:pic>
        <p:nvPicPr>
          <p:cNvPr id="1026" name="Picture 2" descr="Image result for the blame game pointing fingers">
            <a:extLst>
              <a:ext uri="{FF2B5EF4-FFF2-40B4-BE49-F238E27FC236}">
                <a16:creationId xmlns:a16="http://schemas.microsoft.com/office/drawing/2014/main" id="{11BB0A16-5CF7-47A5-A08C-1CB2EE68D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657600"/>
            <a:ext cx="3962400" cy="21091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76BC734-E019-4260-922C-DD05425B2194}"/>
              </a:ext>
            </a:extLst>
          </p:cNvPr>
          <p:cNvPicPr>
            <a:picLocks noChangeAspect="1"/>
          </p:cNvPicPr>
          <p:nvPr/>
        </p:nvPicPr>
        <p:blipFill>
          <a:blip r:embed="rId3"/>
          <a:stretch>
            <a:fillRect/>
          </a:stretch>
        </p:blipFill>
        <p:spPr>
          <a:xfrm>
            <a:off x="5339778" y="3200400"/>
            <a:ext cx="3148012" cy="3148012"/>
          </a:xfrm>
          <a:prstGeom prst="rect">
            <a:avLst/>
          </a:prstGeom>
        </p:spPr>
      </p:pic>
      <p:sp>
        <p:nvSpPr>
          <p:cNvPr id="5" name="TextBox 4">
            <a:extLst>
              <a:ext uri="{FF2B5EF4-FFF2-40B4-BE49-F238E27FC236}">
                <a16:creationId xmlns:a16="http://schemas.microsoft.com/office/drawing/2014/main" id="{179C552E-758A-48BC-BA5B-B97D758858AD}"/>
              </a:ext>
            </a:extLst>
          </p:cNvPr>
          <p:cNvSpPr txBox="1"/>
          <p:nvPr/>
        </p:nvSpPr>
        <p:spPr>
          <a:xfrm>
            <a:off x="457200" y="6019800"/>
            <a:ext cx="5181600" cy="646331"/>
          </a:xfrm>
          <a:prstGeom prst="rect">
            <a:avLst/>
          </a:prstGeom>
          <a:noFill/>
        </p:spPr>
        <p:txBody>
          <a:bodyPr wrap="square" rtlCol="0">
            <a:spAutoFit/>
          </a:bodyPr>
          <a:lstStyle/>
          <a:p>
            <a:r>
              <a:rPr lang="en-US" b="1" dirty="0"/>
              <a:t>Too much of our energy goes into feeling frustrated, defeated and unsupported by others.</a:t>
            </a:r>
          </a:p>
        </p:txBody>
      </p:sp>
    </p:spTree>
    <p:extLst>
      <p:ext uri="{BB962C8B-B14F-4D97-AF65-F5344CB8AC3E}">
        <p14:creationId xmlns:p14="http://schemas.microsoft.com/office/powerpoint/2010/main" val="1893772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381000"/>
            <a:ext cx="7756263" cy="1243406"/>
          </a:xfrm>
        </p:spPr>
        <p:txBody>
          <a:bodyPr>
            <a:normAutofit fontScale="90000"/>
          </a:bodyPr>
          <a:lstStyle/>
          <a:p>
            <a:r>
              <a:rPr lang="en-US" sz="4800" dirty="0">
                <a:solidFill>
                  <a:srgbClr val="800000"/>
                </a:solidFill>
              </a:rPr>
              <a:t>Braided Services &amp; Funding</a:t>
            </a:r>
            <a:br>
              <a:rPr lang="en-US" sz="4800" dirty="0">
                <a:solidFill>
                  <a:srgbClr val="800000"/>
                </a:solidFill>
              </a:rPr>
            </a:br>
            <a:r>
              <a:rPr lang="en-US" sz="4800" dirty="0" err="1">
                <a:solidFill>
                  <a:srgbClr val="800000"/>
                </a:solidFill>
              </a:rPr>
              <a:t>WorkLink’s</a:t>
            </a:r>
            <a:r>
              <a:rPr lang="en-US" sz="4800" dirty="0">
                <a:solidFill>
                  <a:srgbClr val="800000"/>
                </a:solidFill>
              </a:rPr>
              <a:t> Toolbox</a:t>
            </a:r>
          </a:p>
        </p:txBody>
      </p:sp>
      <p:sp>
        <p:nvSpPr>
          <p:cNvPr id="3" name="Content Placeholder 2"/>
          <p:cNvSpPr>
            <a:spLocks noGrp="1"/>
          </p:cNvSpPr>
          <p:nvPr>
            <p:ph sz="quarter" idx="4294967295"/>
          </p:nvPr>
        </p:nvSpPr>
        <p:spPr>
          <a:xfrm>
            <a:off x="440935" y="1871472"/>
            <a:ext cx="4125686" cy="3877056"/>
          </a:xfrm>
          <a:prstGeom prst="rect">
            <a:avLst/>
          </a:prstGeom>
          <a:ln>
            <a:solidFill>
              <a:schemeClr val="bg1">
                <a:lumMod val="50000"/>
              </a:schemeClr>
            </a:solidFill>
          </a:ln>
        </p:spPr>
        <p:txBody>
          <a:bodyPr>
            <a:normAutofit fontScale="55000" lnSpcReduction="20000"/>
          </a:bodyPr>
          <a:lstStyle/>
          <a:p>
            <a:pPr marL="0" indent="0" algn="ctr">
              <a:buNone/>
            </a:pPr>
            <a:r>
              <a:rPr lang="en-US" u="sng" dirty="0"/>
              <a:t>DDS Community Day Services</a:t>
            </a:r>
          </a:p>
          <a:p>
            <a:r>
              <a:rPr lang="en-US" dirty="0"/>
              <a:t>3:1 ratio/$11.38/</a:t>
            </a:r>
            <a:r>
              <a:rPr lang="en-US" dirty="0" err="1"/>
              <a:t>hr</a:t>
            </a:r>
            <a:endParaRPr lang="en-US" dirty="0"/>
          </a:p>
          <a:p>
            <a:r>
              <a:rPr lang="en-US" dirty="0"/>
              <a:t>Capped at 30 </a:t>
            </a:r>
            <a:r>
              <a:rPr lang="en-US" dirty="0" err="1"/>
              <a:t>hrs</a:t>
            </a:r>
            <a:r>
              <a:rPr lang="en-US" dirty="0"/>
              <a:t>/week</a:t>
            </a:r>
          </a:p>
          <a:p>
            <a:r>
              <a:rPr lang="en-US" dirty="0"/>
              <a:t>ISP written annually</a:t>
            </a:r>
          </a:p>
          <a:p>
            <a:r>
              <a:rPr lang="en-US" dirty="0"/>
              <a:t>No designated program hours</a:t>
            </a:r>
          </a:p>
          <a:p>
            <a:r>
              <a:rPr lang="en-US" dirty="0"/>
              <a:t>Discovery &amp; skill building</a:t>
            </a:r>
          </a:p>
          <a:p>
            <a:r>
              <a:rPr lang="en-US" dirty="0"/>
              <a:t>Non-work needs</a:t>
            </a:r>
          </a:p>
          <a:p>
            <a:pPr lvl="1"/>
            <a:r>
              <a:rPr lang="en-US" dirty="0"/>
              <a:t>love/happiness, health, home, community- all domains</a:t>
            </a:r>
          </a:p>
          <a:p>
            <a:pPr marL="0" indent="0" algn="ctr">
              <a:buNone/>
            </a:pPr>
            <a:endParaRPr lang="en-US" u="sng" dirty="0"/>
          </a:p>
          <a:p>
            <a:pPr marL="0" indent="0" algn="ctr">
              <a:buNone/>
            </a:pPr>
            <a:r>
              <a:rPr lang="en-US" u="sng" dirty="0"/>
              <a:t>DDS-Habilitation Services</a:t>
            </a:r>
          </a:p>
          <a:p>
            <a:r>
              <a:rPr lang="en-US" dirty="0"/>
              <a:t>Long term job support</a:t>
            </a:r>
          </a:p>
          <a:p>
            <a:r>
              <a:rPr lang="en-US" dirty="0"/>
              <a:t>1:1 coaching for 20-30% of work hours</a:t>
            </a:r>
          </a:p>
          <a:p>
            <a:r>
              <a:rPr lang="en-US" dirty="0"/>
              <a:t>$30.82/hour</a:t>
            </a:r>
          </a:p>
        </p:txBody>
      </p:sp>
      <p:sp>
        <p:nvSpPr>
          <p:cNvPr id="4" name="Content Placeholder 3"/>
          <p:cNvSpPr>
            <a:spLocks noGrp="1"/>
          </p:cNvSpPr>
          <p:nvPr>
            <p:ph sz="quarter" idx="4294967295"/>
          </p:nvPr>
        </p:nvSpPr>
        <p:spPr>
          <a:xfrm>
            <a:off x="4566621" y="1871472"/>
            <a:ext cx="4041649" cy="3877056"/>
          </a:xfrm>
          <a:prstGeom prst="rect">
            <a:avLst/>
          </a:prstGeom>
          <a:ln>
            <a:solidFill>
              <a:schemeClr val="bg1">
                <a:lumMod val="50000"/>
              </a:schemeClr>
            </a:solidFill>
          </a:ln>
        </p:spPr>
        <p:txBody>
          <a:bodyPr>
            <a:normAutofit/>
          </a:bodyPr>
          <a:lstStyle/>
          <a:p>
            <a:pPr marL="0" indent="0" algn="ctr">
              <a:buNone/>
            </a:pPr>
            <a:r>
              <a:rPr lang="en-US" sz="2000" u="sng" dirty="0"/>
              <a:t>VR/Supported Employment</a:t>
            </a:r>
          </a:p>
          <a:p>
            <a:r>
              <a:rPr lang="en-US" sz="2000" dirty="0"/>
              <a:t>1:1 Job Coaching $30.82</a:t>
            </a:r>
          </a:p>
          <a:p>
            <a:r>
              <a:rPr lang="en-US" sz="2000" dirty="0"/>
              <a:t>Individual Placement/</a:t>
            </a:r>
          </a:p>
          <a:p>
            <a:pPr marL="411480" lvl="1" indent="0">
              <a:buNone/>
            </a:pPr>
            <a:r>
              <a:rPr lang="en-US" sz="1800" dirty="0"/>
              <a:t>SE Milestones (Intake/Placement/Retention)</a:t>
            </a:r>
          </a:p>
          <a:p>
            <a:r>
              <a:rPr lang="en-US" sz="2000" dirty="0"/>
              <a:t>Pre-placement services </a:t>
            </a:r>
          </a:p>
          <a:p>
            <a:pPr lvl="1"/>
            <a:r>
              <a:rPr lang="en-US" sz="1800" dirty="0"/>
              <a:t>PVSA    $40/hr.</a:t>
            </a:r>
          </a:p>
          <a:p>
            <a:pPr lvl="1"/>
            <a:r>
              <a:rPr lang="en-US" sz="1800" dirty="0"/>
              <a:t>Training</a:t>
            </a:r>
          </a:p>
          <a:p>
            <a:pPr marL="0" indent="0">
              <a:buNone/>
            </a:pPr>
            <a:endParaRPr lang="en-US" sz="2000" dirty="0"/>
          </a:p>
          <a:p>
            <a:r>
              <a:rPr lang="en-US" sz="2000" dirty="0"/>
              <a:t>Subtract VR support hrs. from DDS 30 hr. limit</a:t>
            </a:r>
          </a:p>
          <a:p>
            <a:pPr marL="0" indent="0">
              <a:buNone/>
            </a:pPr>
            <a:endParaRPr lang="en-US" dirty="0"/>
          </a:p>
        </p:txBody>
      </p:sp>
      <p:graphicFrame>
        <p:nvGraphicFramePr>
          <p:cNvPr id="5" name="Object 4" descr="Transcen Inc logo"/>
          <p:cNvGraphicFramePr>
            <a:graphicFrameLocks noChangeAspect="1"/>
          </p:cNvGraphicFramePr>
          <p:nvPr/>
        </p:nvGraphicFramePr>
        <p:xfrm>
          <a:off x="7620000" y="5943600"/>
          <a:ext cx="1319213" cy="652463"/>
        </p:xfrm>
        <a:graphic>
          <a:graphicData uri="http://schemas.openxmlformats.org/presentationml/2006/ole">
            <mc:AlternateContent xmlns:mc="http://schemas.openxmlformats.org/markup-compatibility/2006">
              <mc:Choice xmlns:v="urn:schemas-microsoft-com:vml" Requires="v">
                <p:oleObj spid="_x0000_s3196" r:id="rId3" imgW="5665509" imgH="2809188" progId="WangImage.Document">
                  <p:embed/>
                </p:oleObj>
              </mc:Choice>
              <mc:Fallback>
                <p:oleObj r:id="rId3" imgW="5665509" imgH="2809188" progId="WangImage.Document">
                  <p:embed/>
                  <p:pic>
                    <p:nvPicPr>
                      <p:cNvPr id="5" name="Object 4" descr="Transcen In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943600"/>
                        <a:ext cx="131921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794239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F5ADF1-1E92-456E-9BDD-BFBCA4143E39}"/>
              </a:ext>
            </a:extLst>
          </p:cNvPr>
          <p:cNvPicPr>
            <a:picLocks noChangeAspect="1"/>
          </p:cNvPicPr>
          <p:nvPr/>
        </p:nvPicPr>
        <p:blipFill>
          <a:blip r:embed="rId3"/>
          <a:stretch>
            <a:fillRect/>
          </a:stretch>
        </p:blipFill>
        <p:spPr>
          <a:xfrm>
            <a:off x="190500" y="1591056"/>
            <a:ext cx="8763000" cy="5042452"/>
          </a:xfrm>
          <a:prstGeom prst="rect">
            <a:avLst/>
          </a:prstGeom>
        </p:spPr>
      </p:pic>
      <p:sp>
        <p:nvSpPr>
          <p:cNvPr id="5" name="Title 4">
            <a:extLst>
              <a:ext uri="{FF2B5EF4-FFF2-40B4-BE49-F238E27FC236}">
                <a16:creationId xmlns:a16="http://schemas.microsoft.com/office/drawing/2014/main" id="{3B9E6217-5DB9-40FD-91C4-68744D476E3F}"/>
              </a:ext>
            </a:extLst>
          </p:cNvPr>
          <p:cNvSpPr>
            <a:spLocks noGrp="1"/>
          </p:cNvSpPr>
          <p:nvPr>
            <p:ph type="title"/>
          </p:nvPr>
        </p:nvSpPr>
        <p:spPr/>
        <p:txBody>
          <a:bodyPr/>
          <a:lstStyle/>
          <a:p>
            <a:r>
              <a:rPr lang="en-US" dirty="0"/>
              <a:t>Facilitated Small Group Discovery</a:t>
            </a:r>
          </a:p>
        </p:txBody>
      </p:sp>
      <p:pic>
        <p:nvPicPr>
          <p:cNvPr id="7" name="Picture 6">
            <a:extLst>
              <a:ext uri="{FF2B5EF4-FFF2-40B4-BE49-F238E27FC236}">
                <a16:creationId xmlns:a16="http://schemas.microsoft.com/office/drawing/2014/main" id="{D9DB09ED-B50D-442F-BC27-99BD3D369E6C}"/>
              </a:ext>
            </a:extLst>
          </p:cNvPr>
          <p:cNvPicPr>
            <a:picLocks noChangeAspect="1"/>
          </p:cNvPicPr>
          <p:nvPr/>
        </p:nvPicPr>
        <p:blipFill>
          <a:blip r:embed="rId4"/>
          <a:stretch>
            <a:fillRect/>
          </a:stretch>
        </p:blipFill>
        <p:spPr>
          <a:xfrm>
            <a:off x="6757987" y="1405318"/>
            <a:ext cx="1676400" cy="1676400"/>
          </a:xfrm>
          <a:prstGeom prst="rect">
            <a:avLst/>
          </a:prstGeom>
        </p:spPr>
      </p:pic>
      <p:pic>
        <p:nvPicPr>
          <p:cNvPr id="6" name="Picture 5">
            <a:extLst>
              <a:ext uri="{FF2B5EF4-FFF2-40B4-BE49-F238E27FC236}">
                <a16:creationId xmlns:a16="http://schemas.microsoft.com/office/drawing/2014/main" id="{C83D3313-4F7C-4286-A940-C6706BE22E82}"/>
              </a:ext>
            </a:extLst>
          </p:cNvPr>
          <p:cNvPicPr>
            <a:picLocks noChangeAspect="1"/>
          </p:cNvPicPr>
          <p:nvPr/>
        </p:nvPicPr>
        <p:blipFill>
          <a:blip r:embed="rId5"/>
          <a:stretch>
            <a:fillRect/>
          </a:stretch>
        </p:blipFill>
        <p:spPr>
          <a:xfrm>
            <a:off x="6429375" y="2424683"/>
            <a:ext cx="2714625" cy="466725"/>
          </a:xfrm>
          <a:prstGeom prst="rect">
            <a:avLst/>
          </a:prstGeom>
        </p:spPr>
      </p:pic>
    </p:spTree>
    <p:extLst>
      <p:ext uri="{BB962C8B-B14F-4D97-AF65-F5344CB8AC3E}">
        <p14:creationId xmlns:p14="http://schemas.microsoft.com/office/powerpoint/2010/main" val="1743175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0ECF87-B6B3-4A15-B0A8-CFEBD58E8E71}"/>
              </a:ext>
            </a:extLst>
          </p:cNvPr>
          <p:cNvSpPr>
            <a:spLocks noGrp="1"/>
          </p:cNvSpPr>
          <p:nvPr>
            <p:ph idx="1"/>
          </p:nvPr>
        </p:nvSpPr>
        <p:spPr>
          <a:xfrm>
            <a:off x="381000" y="2438400"/>
            <a:ext cx="8305800" cy="4081272"/>
          </a:xfrm>
        </p:spPr>
        <p:txBody>
          <a:bodyPr>
            <a:normAutofit fontScale="92500"/>
          </a:bodyPr>
          <a:lstStyle/>
          <a:p>
            <a:r>
              <a:rPr lang="en-US" b="1" dirty="0"/>
              <a:t>Residential and Non-Work Service Providers Can:</a:t>
            </a:r>
          </a:p>
          <a:p>
            <a:endParaRPr lang="en-US" sz="1200" dirty="0"/>
          </a:p>
          <a:p>
            <a:r>
              <a:rPr lang="en-US" sz="2000" dirty="0"/>
              <a:t>Ensure direct support staff are giving individuals positive encouragement and affirmation for working and going to work</a:t>
            </a:r>
          </a:p>
          <a:p>
            <a:endParaRPr lang="en-US" sz="1200" dirty="0"/>
          </a:p>
          <a:p>
            <a:r>
              <a:rPr lang="en-US" sz="2000" dirty="0"/>
              <a:t>Be flexible about when people can receive services, to support individual work schedules</a:t>
            </a:r>
          </a:p>
          <a:p>
            <a:endParaRPr lang="en-US" sz="1200" dirty="0"/>
          </a:p>
          <a:p>
            <a:r>
              <a:rPr lang="en-US" sz="2000" dirty="0"/>
              <a:t>Residential providers can support people with clothing, packed meals, getting to work on time, accommodating receipt of earned income to supplement unearned income for room and board</a:t>
            </a:r>
          </a:p>
          <a:p>
            <a:endParaRPr lang="en-US" sz="1200" dirty="0"/>
          </a:p>
          <a:p>
            <a:r>
              <a:rPr lang="en-US" sz="2000" b="1" dirty="0"/>
              <a:t>Keep in good communication with job coaching agency about happenings outside of work that may impact the person’s performance at work</a:t>
            </a:r>
            <a:endParaRPr lang="en-US" b="1" dirty="0"/>
          </a:p>
          <a:p>
            <a:endParaRPr lang="en-US" dirty="0"/>
          </a:p>
        </p:txBody>
      </p:sp>
      <p:sp>
        <p:nvSpPr>
          <p:cNvPr id="2" name="Title 1">
            <a:extLst>
              <a:ext uri="{FF2B5EF4-FFF2-40B4-BE49-F238E27FC236}">
                <a16:creationId xmlns:a16="http://schemas.microsoft.com/office/drawing/2014/main" id="{F838B4E5-6BAE-4C64-81F8-10729C83319F}"/>
              </a:ext>
            </a:extLst>
          </p:cNvPr>
          <p:cNvSpPr>
            <a:spLocks noGrp="1"/>
          </p:cNvSpPr>
          <p:nvPr>
            <p:ph type="title"/>
          </p:nvPr>
        </p:nvSpPr>
        <p:spPr/>
        <p:txBody>
          <a:bodyPr>
            <a:normAutofit fontScale="90000"/>
          </a:bodyPr>
          <a:lstStyle/>
          <a:p>
            <a:r>
              <a:rPr lang="en-US" dirty="0"/>
              <a:t>Supporting People to Work in Competitive Integrated Settings</a:t>
            </a:r>
          </a:p>
        </p:txBody>
      </p:sp>
    </p:spTree>
    <p:extLst>
      <p:ext uri="{BB962C8B-B14F-4D97-AF65-F5344CB8AC3E}">
        <p14:creationId xmlns:p14="http://schemas.microsoft.com/office/powerpoint/2010/main" val="3931494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F93063-53CD-4AE3-90B2-3BCFAB3AB9B5}"/>
              </a:ext>
            </a:extLst>
          </p:cNvPr>
          <p:cNvSpPr>
            <a:spLocks noGrp="1"/>
          </p:cNvSpPr>
          <p:nvPr>
            <p:ph idx="1"/>
          </p:nvPr>
        </p:nvSpPr>
        <p:spPr>
          <a:xfrm>
            <a:off x="457201" y="2743200"/>
            <a:ext cx="8153400" cy="3886199"/>
          </a:xfrm>
        </p:spPr>
        <p:txBody>
          <a:bodyPr>
            <a:normAutofit/>
          </a:bodyPr>
          <a:lstStyle/>
          <a:p>
            <a:r>
              <a:rPr lang="en-US" sz="3200" dirty="0"/>
              <a:t>What are you or your agency *most* proud of in terms of supporting people to explore and pursue competitive integrated work?</a:t>
            </a:r>
          </a:p>
          <a:p>
            <a:endParaRPr lang="en-US" sz="3200" dirty="0"/>
          </a:p>
          <a:p>
            <a:r>
              <a:rPr lang="en-US" sz="3200" dirty="0"/>
              <a:t>What is your or your agency *most* proud of in terms of supporting people with keeping work once they obtain a job?</a:t>
            </a:r>
          </a:p>
          <a:p>
            <a:pPr marL="0" indent="0">
              <a:buNone/>
            </a:pPr>
            <a:endParaRPr lang="en-US" dirty="0"/>
          </a:p>
        </p:txBody>
      </p:sp>
      <p:sp>
        <p:nvSpPr>
          <p:cNvPr id="4" name="Title 3">
            <a:extLst>
              <a:ext uri="{FF2B5EF4-FFF2-40B4-BE49-F238E27FC236}">
                <a16:creationId xmlns:a16="http://schemas.microsoft.com/office/drawing/2014/main" id="{E7FD53EA-F991-4400-9E0F-CDE94AB60F44}"/>
              </a:ext>
            </a:extLst>
          </p:cNvPr>
          <p:cNvSpPr>
            <a:spLocks noGrp="1"/>
          </p:cNvSpPr>
          <p:nvPr>
            <p:ph type="title"/>
          </p:nvPr>
        </p:nvSpPr>
        <p:spPr/>
        <p:txBody>
          <a:bodyPr>
            <a:normAutofit fontScale="90000"/>
          </a:bodyPr>
          <a:lstStyle/>
          <a:p>
            <a:r>
              <a:rPr lang="en-US" dirty="0"/>
              <a:t>Supporting People to Work in Competitive Integrated Settings</a:t>
            </a:r>
          </a:p>
        </p:txBody>
      </p:sp>
    </p:spTree>
    <p:extLst>
      <p:ext uri="{BB962C8B-B14F-4D97-AF65-F5344CB8AC3E}">
        <p14:creationId xmlns:p14="http://schemas.microsoft.com/office/powerpoint/2010/main" val="40041259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0FDE9-FB7B-43FF-AF31-921EF32D70B0}"/>
              </a:ext>
            </a:extLst>
          </p:cNvPr>
          <p:cNvSpPr>
            <a:spLocks noGrp="1"/>
          </p:cNvSpPr>
          <p:nvPr>
            <p:ph type="title"/>
          </p:nvPr>
        </p:nvSpPr>
        <p:spPr>
          <a:xfrm>
            <a:off x="762000" y="1219200"/>
            <a:ext cx="7772400" cy="1524000"/>
          </a:xfrm>
        </p:spPr>
        <p:txBody>
          <a:bodyPr>
            <a:normAutofit fontScale="90000"/>
          </a:bodyPr>
          <a:lstStyle/>
          <a:p>
            <a:r>
              <a:rPr lang="en-US" dirty="0"/>
              <a:t>END OF PART TWO</a:t>
            </a:r>
            <a:br>
              <a:rPr lang="en-US" dirty="0"/>
            </a:br>
            <a:r>
              <a:rPr lang="en-US" dirty="0"/>
              <a:t>Discussion</a:t>
            </a:r>
            <a:br>
              <a:rPr lang="en-US" dirty="0"/>
            </a:br>
            <a:r>
              <a:rPr lang="en-US" dirty="0"/>
              <a:t>Questions?</a:t>
            </a:r>
            <a:br>
              <a:rPr lang="en-US" dirty="0"/>
            </a:br>
            <a:r>
              <a:rPr lang="en-US" dirty="0"/>
              <a:t>Comments</a:t>
            </a:r>
          </a:p>
        </p:txBody>
      </p:sp>
      <p:sp>
        <p:nvSpPr>
          <p:cNvPr id="5" name="Text Placeholder 4">
            <a:extLst>
              <a:ext uri="{FF2B5EF4-FFF2-40B4-BE49-F238E27FC236}">
                <a16:creationId xmlns:a16="http://schemas.microsoft.com/office/drawing/2014/main" id="{E333C13F-9D5A-4256-80A1-13AF26CF86C6}"/>
              </a:ext>
            </a:extLst>
          </p:cNvPr>
          <p:cNvSpPr>
            <a:spLocks noGrp="1"/>
          </p:cNvSpPr>
          <p:nvPr>
            <p:ph type="body" idx="1"/>
          </p:nvPr>
        </p:nvSpPr>
        <p:spPr>
          <a:xfrm flipV="1">
            <a:off x="1600200" y="5410200"/>
            <a:ext cx="6565899" cy="899351"/>
          </a:xfrm>
        </p:spPr>
        <p:txBody>
          <a:bodyPr/>
          <a:lstStyle/>
          <a:p>
            <a:endParaRPr lang="en-US" dirty="0"/>
          </a:p>
        </p:txBody>
      </p:sp>
    </p:spTree>
    <p:extLst>
      <p:ext uri="{BB962C8B-B14F-4D97-AF65-F5344CB8AC3E}">
        <p14:creationId xmlns:p14="http://schemas.microsoft.com/office/powerpoint/2010/main" val="3967217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06EF86-41EC-4B18-A532-01D025F765F0}"/>
              </a:ext>
            </a:extLst>
          </p:cNvPr>
          <p:cNvSpPr>
            <a:spLocks noGrp="1"/>
          </p:cNvSpPr>
          <p:nvPr>
            <p:ph type="title"/>
          </p:nvPr>
        </p:nvSpPr>
        <p:spPr>
          <a:xfrm>
            <a:off x="770467" y="1143000"/>
            <a:ext cx="7772400" cy="1524000"/>
          </a:xfrm>
        </p:spPr>
        <p:txBody>
          <a:bodyPr>
            <a:normAutofit/>
          </a:bodyPr>
          <a:lstStyle/>
          <a:p>
            <a:r>
              <a:rPr lang="en-US" dirty="0"/>
              <a:t>Opportunities (and Support) to Control Personal Resources</a:t>
            </a:r>
          </a:p>
        </p:txBody>
      </p:sp>
      <p:sp>
        <p:nvSpPr>
          <p:cNvPr id="5" name="Text Placeholder 4">
            <a:extLst>
              <a:ext uri="{FF2B5EF4-FFF2-40B4-BE49-F238E27FC236}">
                <a16:creationId xmlns:a16="http://schemas.microsoft.com/office/drawing/2014/main" id="{693E360B-9D8A-4CF8-B0F1-5597793AED4E}"/>
              </a:ext>
            </a:extLst>
          </p:cNvPr>
          <p:cNvSpPr>
            <a:spLocks noGrp="1"/>
          </p:cNvSpPr>
          <p:nvPr>
            <p:ph type="body" idx="1"/>
          </p:nvPr>
        </p:nvSpPr>
        <p:spPr>
          <a:xfrm>
            <a:off x="1219200" y="5257800"/>
            <a:ext cx="6781800" cy="1092201"/>
          </a:xfrm>
        </p:spPr>
        <p:txBody>
          <a:bodyPr>
            <a:normAutofit lnSpcReduction="10000"/>
          </a:bodyPr>
          <a:lstStyle/>
          <a:p>
            <a:r>
              <a:rPr lang="en-US" dirty="0"/>
              <a:t>Rule Requirement #1</a:t>
            </a:r>
          </a:p>
          <a:p>
            <a:r>
              <a:rPr lang="en-US" sz="4000" dirty="0">
                <a:solidFill>
                  <a:schemeClr val="tx1"/>
                </a:solidFill>
              </a:rPr>
              <a:t>Rule Requirement #3</a:t>
            </a:r>
          </a:p>
          <a:p>
            <a:endParaRPr lang="en-US" dirty="0"/>
          </a:p>
        </p:txBody>
      </p:sp>
    </p:spTree>
    <p:extLst>
      <p:ext uri="{BB962C8B-B14F-4D97-AF65-F5344CB8AC3E}">
        <p14:creationId xmlns:p14="http://schemas.microsoft.com/office/powerpoint/2010/main" val="29784384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F93063-53CD-4AE3-90B2-3BCFAB3AB9B5}"/>
              </a:ext>
            </a:extLst>
          </p:cNvPr>
          <p:cNvSpPr>
            <a:spLocks noGrp="1"/>
          </p:cNvSpPr>
          <p:nvPr>
            <p:ph idx="1"/>
          </p:nvPr>
        </p:nvSpPr>
        <p:spPr>
          <a:xfrm>
            <a:off x="457201" y="2667000"/>
            <a:ext cx="8153400" cy="3962399"/>
          </a:xfrm>
        </p:spPr>
        <p:txBody>
          <a:bodyPr>
            <a:normAutofit/>
          </a:bodyPr>
          <a:lstStyle/>
          <a:p>
            <a:r>
              <a:rPr lang="en-US" dirty="0"/>
              <a:t>Ensure default policy is every individual has their own bank account and secure debit card or reloadable cash card</a:t>
            </a:r>
          </a:p>
          <a:p>
            <a:endParaRPr lang="en-US" sz="1200" dirty="0"/>
          </a:p>
          <a:p>
            <a:r>
              <a:rPr lang="en-US" dirty="0"/>
              <a:t>Staff assist people to pay their own bills, manage their own account, ideally through secure online system</a:t>
            </a:r>
          </a:p>
          <a:p>
            <a:endParaRPr lang="en-US" sz="1200" dirty="0"/>
          </a:p>
          <a:p>
            <a:r>
              <a:rPr lang="en-US" dirty="0"/>
              <a:t>Prioritize partnership(s) with local/agency bank(s) to make these options possible…and to provide opportunities for individuals to learn about money, budgeting, etc.</a:t>
            </a:r>
          </a:p>
        </p:txBody>
      </p:sp>
      <p:sp>
        <p:nvSpPr>
          <p:cNvPr id="4" name="Title 3">
            <a:extLst>
              <a:ext uri="{FF2B5EF4-FFF2-40B4-BE49-F238E27FC236}">
                <a16:creationId xmlns:a16="http://schemas.microsoft.com/office/drawing/2014/main" id="{E7FD53EA-F991-4400-9E0F-CDE94AB60F44}"/>
              </a:ext>
            </a:extLst>
          </p:cNvPr>
          <p:cNvSpPr>
            <a:spLocks noGrp="1"/>
          </p:cNvSpPr>
          <p:nvPr>
            <p:ph type="title"/>
          </p:nvPr>
        </p:nvSpPr>
        <p:spPr/>
        <p:txBody>
          <a:bodyPr>
            <a:normAutofit fontScale="90000"/>
          </a:bodyPr>
          <a:lstStyle/>
          <a:p>
            <a:r>
              <a:rPr lang="en-US" dirty="0"/>
              <a:t>Supporting Control of </a:t>
            </a:r>
            <a:br>
              <a:rPr lang="en-US" dirty="0"/>
            </a:br>
            <a:r>
              <a:rPr lang="en-US" dirty="0"/>
              <a:t>Personal Resources</a:t>
            </a:r>
          </a:p>
        </p:txBody>
      </p:sp>
    </p:spTree>
    <p:extLst>
      <p:ext uri="{BB962C8B-B14F-4D97-AF65-F5344CB8AC3E}">
        <p14:creationId xmlns:p14="http://schemas.microsoft.com/office/powerpoint/2010/main" val="37953942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0361EF-2F95-44DE-82FA-B415C0F557F3}"/>
              </a:ext>
            </a:extLst>
          </p:cNvPr>
          <p:cNvSpPr>
            <a:spLocks noGrp="1"/>
          </p:cNvSpPr>
          <p:nvPr>
            <p:ph idx="1"/>
          </p:nvPr>
        </p:nvSpPr>
        <p:spPr/>
        <p:txBody>
          <a:bodyPr/>
          <a:lstStyle/>
          <a:p>
            <a:pPr marL="0" indent="0">
              <a:buNone/>
            </a:pPr>
            <a:r>
              <a:rPr lang="en-US" dirty="0">
                <a:hlinkClick r:id="rId2"/>
              </a:rPr>
              <a:t>https://www.truelinkfinancial.com/card/home-care-provider/</a:t>
            </a:r>
            <a:endParaRPr lang="en-US" dirty="0"/>
          </a:p>
          <a:p>
            <a:pPr marL="0" indent="0">
              <a:buNone/>
            </a:pPr>
            <a:endParaRPr lang="en-US" dirty="0"/>
          </a:p>
        </p:txBody>
      </p:sp>
      <p:sp>
        <p:nvSpPr>
          <p:cNvPr id="3" name="Title 2">
            <a:extLst>
              <a:ext uri="{FF2B5EF4-FFF2-40B4-BE49-F238E27FC236}">
                <a16:creationId xmlns:a16="http://schemas.microsoft.com/office/drawing/2014/main" id="{2A66D1F4-2E71-4A56-B042-A4E91F1ECD5E}"/>
              </a:ext>
            </a:extLst>
          </p:cNvPr>
          <p:cNvSpPr>
            <a:spLocks noGrp="1"/>
          </p:cNvSpPr>
          <p:nvPr>
            <p:ph type="title"/>
          </p:nvPr>
        </p:nvSpPr>
        <p:spPr/>
        <p:txBody>
          <a:bodyPr/>
          <a:lstStyle/>
          <a:p>
            <a:r>
              <a:rPr lang="en-US" dirty="0"/>
              <a:t>Resources Exist</a:t>
            </a:r>
          </a:p>
        </p:txBody>
      </p:sp>
      <p:pic>
        <p:nvPicPr>
          <p:cNvPr id="4" name="Picture 3">
            <a:extLst>
              <a:ext uri="{FF2B5EF4-FFF2-40B4-BE49-F238E27FC236}">
                <a16:creationId xmlns:a16="http://schemas.microsoft.com/office/drawing/2014/main" id="{2D66317C-EAD2-46FD-87B7-B5C40634190F}"/>
              </a:ext>
            </a:extLst>
          </p:cNvPr>
          <p:cNvPicPr>
            <a:picLocks noChangeAspect="1"/>
          </p:cNvPicPr>
          <p:nvPr/>
        </p:nvPicPr>
        <p:blipFill>
          <a:blip r:embed="rId3"/>
          <a:stretch>
            <a:fillRect/>
          </a:stretch>
        </p:blipFill>
        <p:spPr>
          <a:xfrm>
            <a:off x="2667000" y="3276600"/>
            <a:ext cx="5214340" cy="3243072"/>
          </a:xfrm>
          <a:prstGeom prst="rect">
            <a:avLst/>
          </a:prstGeom>
        </p:spPr>
      </p:pic>
    </p:spTree>
    <p:extLst>
      <p:ext uri="{BB962C8B-B14F-4D97-AF65-F5344CB8AC3E}">
        <p14:creationId xmlns:p14="http://schemas.microsoft.com/office/powerpoint/2010/main" val="3712437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F93063-53CD-4AE3-90B2-3BCFAB3AB9B5}"/>
              </a:ext>
            </a:extLst>
          </p:cNvPr>
          <p:cNvSpPr>
            <a:spLocks noGrp="1"/>
          </p:cNvSpPr>
          <p:nvPr>
            <p:ph idx="1"/>
          </p:nvPr>
        </p:nvSpPr>
        <p:spPr>
          <a:xfrm>
            <a:off x="457201" y="2590800"/>
            <a:ext cx="8153400" cy="4038599"/>
          </a:xfrm>
        </p:spPr>
        <p:txBody>
          <a:bodyPr>
            <a:normAutofit/>
          </a:bodyPr>
          <a:lstStyle/>
          <a:p>
            <a:pPr marL="0" indent="0">
              <a:buNone/>
            </a:pPr>
            <a:r>
              <a:rPr lang="en-US" b="1" dirty="0"/>
              <a:t>Residential Settings:</a:t>
            </a:r>
          </a:p>
          <a:p>
            <a:endParaRPr lang="en-US" sz="1200" dirty="0"/>
          </a:p>
          <a:p>
            <a:r>
              <a:rPr lang="en-US" dirty="0"/>
              <a:t>Ensure individuals in paid work see their pay and it does not go directly to agency or representative payee account</a:t>
            </a:r>
          </a:p>
          <a:p>
            <a:endParaRPr lang="en-US" sz="1200" dirty="0"/>
          </a:p>
          <a:p>
            <a:r>
              <a:rPr lang="en-US" dirty="0"/>
              <a:t>Revisit agency serving as representative payee</a:t>
            </a:r>
          </a:p>
          <a:p>
            <a:endParaRPr lang="en-US" sz="1200" dirty="0"/>
          </a:p>
          <a:p>
            <a:r>
              <a:rPr lang="en-US" dirty="0"/>
              <a:t>Ensure every individual has their own safe and secure place to store cash, debit card and other personal resources</a:t>
            </a:r>
          </a:p>
        </p:txBody>
      </p:sp>
      <p:sp>
        <p:nvSpPr>
          <p:cNvPr id="4" name="Title 3">
            <a:extLst>
              <a:ext uri="{FF2B5EF4-FFF2-40B4-BE49-F238E27FC236}">
                <a16:creationId xmlns:a16="http://schemas.microsoft.com/office/drawing/2014/main" id="{E7FD53EA-F991-4400-9E0F-CDE94AB60F44}"/>
              </a:ext>
            </a:extLst>
          </p:cNvPr>
          <p:cNvSpPr>
            <a:spLocks noGrp="1"/>
          </p:cNvSpPr>
          <p:nvPr>
            <p:ph type="title"/>
          </p:nvPr>
        </p:nvSpPr>
        <p:spPr/>
        <p:txBody>
          <a:bodyPr>
            <a:normAutofit fontScale="90000"/>
          </a:bodyPr>
          <a:lstStyle/>
          <a:p>
            <a:r>
              <a:rPr lang="en-US" dirty="0"/>
              <a:t>Supporting Control of </a:t>
            </a:r>
            <a:br>
              <a:rPr lang="en-US" dirty="0"/>
            </a:br>
            <a:r>
              <a:rPr lang="en-US" dirty="0"/>
              <a:t>Personal Resources</a:t>
            </a:r>
          </a:p>
        </p:txBody>
      </p:sp>
    </p:spTree>
    <p:extLst>
      <p:ext uri="{BB962C8B-B14F-4D97-AF65-F5344CB8AC3E}">
        <p14:creationId xmlns:p14="http://schemas.microsoft.com/office/powerpoint/2010/main" val="3090966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F93063-53CD-4AE3-90B2-3BCFAB3AB9B5}"/>
              </a:ext>
            </a:extLst>
          </p:cNvPr>
          <p:cNvSpPr>
            <a:spLocks noGrp="1"/>
          </p:cNvSpPr>
          <p:nvPr>
            <p:ph idx="1"/>
          </p:nvPr>
        </p:nvSpPr>
        <p:spPr>
          <a:xfrm>
            <a:off x="457201" y="2743200"/>
            <a:ext cx="8153400" cy="3886199"/>
          </a:xfrm>
        </p:spPr>
        <p:txBody>
          <a:bodyPr>
            <a:normAutofit/>
          </a:bodyPr>
          <a:lstStyle/>
          <a:p>
            <a:r>
              <a:rPr lang="en-US" sz="3200" dirty="0"/>
              <a:t>What are you or your agency *most* proud of in terms of giving people control of personal resources?</a:t>
            </a:r>
          </a:p>
          <a:p>
            <a:endParaRPr lang="en-US" sz="3200" dirty="0"/>
          </a:p>
          <a:p>
            <a:r>
              <a:rPr lang="en-US" sz="3200" dirty="0"/>
              <a:t>What is your or your agency’s *biggest* challenge in terms of giving people control of personal resources?</a:t>
            </a:r>
          </a:p>
          <a:p>
            <a:pPr marL="0" indent="0">
              <a:buNone/>
            </a:pPr>
            <a:endParaRPr lang="en-US" dirty="0"/>
          </a:p>
        </p:txBody>
      </p:sp>
      <p:sp>
        <p:nvSpPr>
          <p:cNvPr id="4" name="Title 3">
            <a:extLst>
              <a:ext uri="{FF2B5EF4-FFF2-40B4-BE49-F238E27FC236}">
                <a16:creationId xmlns:a16="http://schemas.microsoft.com/office/drawing/2014/main" id="{E7FD53EA-F991-4400-9E0F-CDE94AB60F44}"/>
              </a:ext>
            </a:extLst>
          </p:cNvPr>
          <p:cNvSpPr>
            <a:spLocks noGrp="1"/>
          </p:cNvSpPr>
          <p:nvPr>
            <p:ph type="title"/>
          </p:nvPr>
        </p:nvSpPr>
        <p:spPr/>
        <p:txBody>
          <a:bodyPr>
            <a:normAutofit fontScale="90000"/>
          </a:bodyPr>
          <a:lstStyle/>
          <a:p>
            <a:r>
              <a:rPr lang="en-US" dirty="0"/>
              <a:t>Supporting Control of </a:t>
            </a:r>
            <a:br>
              <a:rPr lang="en-US" dirty="0"/>
            </a:br>
            <a:r>
              <a:rPr lang="en-US" dirty="0"/>
              <a:t>Personal Resources</a:t>
            </a:r>
          </a:p>
        </p:txBody>
      </p:sp>
    </p:spTree>
    <p:extLst>
      <p:ext uri="{BB962C8B-B14F-4D97-AF65-F5344CB8AC3E}">
        <p14:creationId xmlns:p14="http://schemas.microsoft.com/office/powerpoint/2010/main" val="3919252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6B9DC13-2C35-4243-B579-17040C55749C}"/>
              </a:ext>
            </a:extLst>
          </p:cNvPr>
          <p:cNvPicPr>
            <a:picLocks noGrp="1" noChangeAspect="1"/>
          </p:cNvPicPr>
          <p:nvPr>
            <p:ph idx="1"/>
          </p:nvPr>
        </p:nvPicPr>
        <p:blipFill>
          <a:blip r:embed="rId2"/>
          <a:stretch>
            <a:fillRect/>
          </a:stretch>
        </p:blipFill>
        <p:spPr>
          <a:xfrm>
            <a:off x="614278" y="1981200"/>
            <a:ext cx="7915444" cy="4603880"/>
          </a:xfrm>
          <a:prstGeom prst="rect">
            <a:avLst/>
          </a:prstGeom>
        </p:spPr>
      </p:pic>
      <p:sp>
        <p:nvSpPr>
          <p:cNvPr id="3" name="Title 2">
            <a:extLst>
              <a:ext uri="{FF2B5EF4-FFF2-40B4-BE49-F238E27FC236}">
                <a16:creationId xmlns:a16="http://schemas.microsoft.com/office/drawing/2014/main" id="{8717F884-8E94-4789-A76D-98F1192BF811}"/>
              </a:ext>
            </a:extLst>
          </p:cNvPr>
          <p:cNvSpPr>
            <a:spLocks noGrp="1"/>
          </p:cNvSpPr>
          <p:nvPr>
            <p:ph type="title"/>
          </p:nvPr>
        </p:nvSpPr>
        <p:spPr/>
        <p:txBody>
          <a:bodyPr>
            <a:normAutofit fontScale="90000"/>
          </a:bodyPr>
          <a:lstStyle/>
          <a:p>
            <a:r>
              <a:rPr lang="en-US" dirty="0"/>
              <a:t>Why Try to Excel in the </a:t>
            </a:r>
            <a:br>
              <a:rPr lang="en-US" dirty="0"/>
            </a:br>
            <a:r>
              <a:rPr lang="en-US" dirty="0"/>
              <a:t>Face of Adversity?</a:t>
            </a:r>
          </a:p>
        </p:txBody>
      </p:sp>
    </p:spTree>
    <p:extLst>
      <p:ext uri="{BB962C8B-B14F-4D97-AF65-F5344CB8AC3E}">
        <p14:creationId xmlns:p14="http://schemas.microsoft.com/office/powerpoint/2010/main" val="39407937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0FDE9-FB7B-43FF-AF31-921EF32D70B0}"/>
              </a:ext>
            </a:extLst>
          </p:cNvPr>
          <p:cNvSpPr>
            <a:spLocks noGrp="1"/>
          </p:cNvSpPr>
          <p:nvPr>
            <p:ph type="title"/>
          </p:nvPr>
        </p:nvSpPr>
        <p:spPr>
          <a:xfrm>
            <a:off x="762000" y="1219200"/>
            <a:ext cx="7772400" cy="1524000"/>
          </a:xfrm>
        </p:spPr>
        <p:txBody>
          <a:bodyPr>
            <a:normAutofit fontScale="90000"/>
          </a:bodyPr>
          <a:lstStyle/>
          <a:p>
            <a:r>
              <a:rPr lang="en-US" dirty="0"/>
              <a:t>END OF PART THREE</a:t>
            </a:r>
            <a:br>
              <a:rPr lang="en-US" dirty="0"/>
            </a:br>
            <a:r>
              <a:rPr lang="en-US" dirty="0"/>
              <a:t>Discussion</a:t>
            </a:r>
            <a:br>
              <a:rPr lang="en-US" dirty="0"/>
            </a:br>
            <a:r>
              <a:rPr lang="en-US" dirty="0"/>
              <a:t>Questions?</a:t>
            </a:r>
            <a:br>
              <a:rPr lang="en-US" dirty="0"/>
            </a:br>
            <a:r>
              <a:rPr lang="en-US" dirty="0"/>
              <a:t>Comments</a:t>
            </a:r>
          </a:p>
        </p:txBody>
      </p:sp>
      <p:sp>
        <p:nvSpPr>
          <p:cNvPr id="5" name="Text Placeholder 4">
            <a:extLst>
              <a:ext uri="{FF2B5EF4-FFF2-40B4-BE49-F238E27FC236}">
                <a16:creationId xmlns:a16="http://schemas.microsoft.com/office/drawing/2014/main" id="{E333C13F-9D5A-4256-80A1-13AF26CF86C6}"/>
              </a:ext>
            </a:extLst>
          </p:cNvPr>
          <p:cNvSpPr>
            <a:spLocks noGrp="1"/>
          </p:cNvSpPr>
          <p:nvPr>
            <p:ph type="body" idx="1"/>
          </p:nvPr>
        </p:nvSpPr>
        <p:spPr>
          <a:xfrm flipV="1">
            <a:off x="1600200" y="5410200"/>
            <a:ext cx="6565899" cy="899351"/>
          </a:xfrm>
        </p:spPr>
        <p:txBody>
          <a:bodyPr/>
          <a:lstStyle/>
          <a:p>
            <a:endParaRPr lang="en-US" dirty="0"/>
          </a:p>
        </p:txBody>
      </p:sp>
    </p:spTree>
    <p:extLst>
      <p:ext uri="{BB962C8B-B14F-4D97-AF65-F5344CB8AC3E}">
        <p14:creationId xmlns:p14="http://schemas.microsoft.com/office/powerpoint/2010/main" val="31181759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06EF86-41EC-4B18-A532-01D025F765F0}"/>
              </a:ext>
            </a:extLst>
          </p:cNvPr>
          <p:cNvSpPr>
            <a:spLocks noGrp="1"/>
          </p:cNvSpPr>
          <p:nvPr>
            <p:ph type="title"/>
          </p:nvPr>
        </p:nvSpPr>
        <p:spPr>
          <a:xfrm>
            <a:off x="770467" y="381000"/>
            <a:ext cx="7772400" cy="2286000"/>
          </a:xfrm>
        </p:spPr>
        <p:txBody>
          <a:bodyPr>
            <a:normAutofit fontScale="90000"/>
          </a:bodyPr>
          <a:lstStyle/>
          <a:p>
            <a:r>
              <a:rPr lang="en-US" dirty="0"/>
              <a:t>Opportunities (and Support) to Exercise Individual Initiative, Autonomy and Independence in Making Life Choices including </a:t>
            </a:r>
            <a:br>
              <a:rPr lang="en-US" dirty="0"/>
            </a:br>
            <a:r>
              <a:rPr lang="en-US" dirty="0"/>
              <a:t>Daily Activities/Schedules and </a:t>
            </a:r>
            <a:br>
              <a:rPr lang="en-US" dirty="0"/>
            </a:br>
            <a:r>
              <a:rPr lang="en-US" dirty="0"/>
              <a:t>Who to Spend Time With</a:t>
            </a:r>
          </a:p>
        </p:txBody>
      </p:sp>
      <p:sp>
        <p:nvSpPr>
          <p:cNvPr id="5" name="Text Placeholder 4">
            <a:extLst>
              <a:ext uri="{FF2B5EF4-FFF2-40B4-BE49-F238E27FC236}">
                <a16:creationId xmlns:a16="http://schemas.microsoft.com/office/drawing/2014/main" id="{693E360B-9D8A-4CF8-B0F1-5597793AED4E}"/>
              </a:ext>
            </a:extLst>
          </p:cNvPr>
          <p:cNvSpPr>
            <a:spLocks noGrp="1"/>
          </p:cNvSpPr>
          <p:nvPr>
            <p:ph type="body" idx="1"/>
          </p:nvPr>
        </p:nvSpPr>
        <p:spPr>
          <a:xfrm>
            <a:off x="1219200" y="5257800"/>
            <a:ext cx="6781800" cy="1092201"/>
          </a:xfrm>
        </p:spPr>
        <p:txBody>
          <a:bodyPr>
            <a:normAutofit lnSpcReduction="10000"/>
          </a:bodyPr>
          <a:lstStyle/>
          <a:p>
            <a:r>
              <a:rPr lang="en-US" dirty="0"/>
              <a:t>Rule Requirement #1</a:t>
            </a:r>
          </a:p>
          <a:p>
            <a:r>
              <a:rPr lang="en-US" sz="4000" dirty="0">
                <a:solidFill>
                  <a:schemeClr val="tx1"/>
                </a:solidFill>
              </a:rPr>
              <a:t>Rule Requirement #4</a:t>
            </a:r>
          </a:p>
          <a:p>
            <a:endParaRPr lang="en-US" dirty="0"/>
          </a:p>
        </p:txBody>
      </p:sp>
    </p:spTree>
    <p:extLst>
      <p:ext uri="{BB962C8B-B14F-4D97-AF65-F5344CB8AC3E}">
        <p14:creationId xmlns:p14="http://schemas.microsoft.com/office/powerpoint/2010/main" val="39731985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DA6E42A-BA0E-49AA-A376-B2A5C4B2C0BF}"/>
              </a:ext>
            </a:extLst>
          </p:cNvPr>
          <p:cNvSpPr>
            <a:spLocks noGrp="1"/>
          </p:cNvSpPr>
          <p:nvPr>
            <p:ph idx="1"/>
          </p:nvPr>
        </p:nvSpPr>
        <p:spPr/>
        <p:txBody>
          <a:bodyPr>
            <a:normAutofit fontScale="92500" lnSpcReduction="20000"/>
          </a:bodyPr>
          <a:lstStyle/>
          <a:p>
            <a:r>
              <a:rPr lang="en-US" sz="3000" dirty="0"/>
              <a:t>Revive the Independent Living Movement’s principle of “Partial Participation”</a:t>
            </a:r>
          </a:p>
          <a:p>
            <a:pPr marL="0" indent="0">
              <a:buNone/>
            </a:pPr>
            <a:endParaRPr lang="en-US" dirty="0"/>
          </a:p>
          <a:p>
            <a:pPr marL="0" indent="0">
              <a:buNone/>
            </a:pPr>
            <a:r>
              <a:rPr lang="en-US" dirty="0"/>
              <a:t>…describes how individuals who are unable to complete all aspects of a task or activity still </a:t>
            </a:r>
            <a:r>
              <a:rPr lang="en-US" b="1" dirty="0"/>
              <a:t>may</a:t>
            </a:r>
            <a:r>
              <a:rPr lang="en-US" dirty="0"/>
              <a:t> be actively engaged or contributing by completing only parts of it...Within the context of community involvement, this principles </a:t>
            </a:r>
            <a:r>
              <a:rPr lang="en-US" b="1" dirty="0"/>
              <a:t>suggests</a:t>
            </a:r>
            <a:r>
              <a:rPr lang="en-US" dirty="0"/>
              <a:t> that even partial participation will promote self-determination that </a:t>
            </a:r>
            <a:r>
              <a:rPr lang="en-US" b="1" dirty="0"/>
              <a:t>may</a:t>
            </a:r>
            <a:r>
              <a:rPr lang="en-US" dirty="0"/>
              <a:t> contribute to quality of life.</a:t>
            </a:r>
          </a:p>
          <a:p>
            <a:pPr marL="0" indent="0">
              <a:buNone/>
            </a:pPr>
            <a:r>
              <a:rPr lang="en-US" dirty="0"/>
              <a:t>			(Tabor-Doughty &amp; </a:t>
            </a:r>
            <a:r>
              <a:rPr lang="en-US" dirty="0" err="1"/>
              <a:t>Shurr</a:t>
            </a:r>
            <a:r>
              <a:rPr lang="en-US" dirty="0"/>
              <a:t>; 2017)</a:t>
            </a:r>
          </a:p>
        </p:txBody>
      </p:sp>
      <p:sp>
        <p:nvSpPr>
          <p:cNvPr id="4" name="Title 3">
            <a:extLst>
              <a:ext uri="{FF2B5EF4-FFF2-40B4-BE49-F238E27FC236}">
                <a16:creationId xmlns:a16="http://schemas.microsoft.com/office/drawing/2014/main" id="{EFB75C10-01D3-46E5-A1DE-106C02176689}"/>
              </a:ext>
            </a:extLst>
          </p:cNvPr>
          <p:cNvSpPr>
            <a:spLocks noGrp="1"/>
          </p:cNvSpPr>
          <p:nvPr>
            <p:ph type="title"/>
          </p:nvPr>
        </p:nvSpPr>
        <p:spPr>
          <a:xfrm>
            <a:off x="381000" y="338328"/>
            <a:ext cx="8305800" cy="1252728"/>
          </a:xfrm>
        </p:spPr>
        <p:txBody>
          <a:bodyPr>
            <a:noAutofit/>
          </a:bodyPr>
          <a:lstStyle/>
          <a:p>
            <a:r>
              <a:rPr lang="en-US" sz="3600" dirty="0"/>
              <a:t>Direct Support Staff Supporting Individual Initiative, Autonomy and Independence</a:t>
            </a:r>
          </a:p>
        </p:txBody>
      </p:sp>
    </p:spTree>
    <p:extLst>
      <p:ext uri="{BB962C8B-B14F-4D97-AF65-F5344CB8AC3E}">
        <p14:creationId xmlns:p14="http://schemas.microsoft.com/office/powerpoint/2010/main" val="30305700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DA6E42A-BA0E-49AA-A376-B2A5C4B2C0BF}"/>
              </a:ext>
            </a:extLst>
          </p:cNvPr>
          <p:cNvSpPr>
            <a:spLocks noGrp="1"/>
          </p:cNvSpPr>
          <p:nvPr>
            <p:ph idx="1"/>
          </p:nvPr>
        </p:nvSpPr>
        <p:spPr>
          <a:xfrm>
            <a:off x="872067" y="2819399"/>
            <a:ext cx="7408333" cy="3306763"/>
          </a:xfrm>
        </p:spPr>
        <p:txBody>
          <a:bodyPr/>
          <a:lstStyle/>
          <a:p>
            <a:r>
              <a:rPr lang="en-US" sz="2800" dirty="0"/>
              <a:t>Ensure direct support staff </a:t>
            </a:r>
            <a:r>
              <a:rPr lang="en-US" sz="2800" dirty="0">
                <a:solidFill>
                  <a:srgbClr val="FF0000"/>
                </a:solidFill>
              </a:rPr>
              <a:t>understand</a:t>
            </a:r>
            <a:r>
              <a:rPr lang="en-US" sz="2800" dirty="0"/>
              <a:t> and </a:t>
            </a:r>
            <a:r>
              <a:rPr lang="en-US" sz="2800" dirty="0">
                <a:solidFill>
                  <a:srgbClr val="FF0000"/>
                </a:solidFill>
              </a:rPr>
              <a:t>use</a:t>
            </a:r>
            <a:r>
              <a:rPr lang="en-US" sz="2800" dirty="0"/>
              <a:t> “Person-Centered Active Support”</a:t>
            </a:r>
          </a:p>
          <a:p>
            <a:endParaRPr lang="en-US" dirty="0"/>
          </a:p>
          <a:p>
            <a:pPr marL="0" indent="0" algn="ctr">
              <a:buNone/>
            </a:pPr>
            <a:r>
              <a:rPr lang="en-US" dirty="0">
                <a:hlinkClick r:id="rId3"/>
              </a:rPr>
              <a:t>http://www.activesupportresource.net.au/</a:t>
            </a:r>
            <a:endParaRPr lang="en-US" dirty="0"/>
          </a:p>
          <a:p>
            <a:pPr marL="0" indent="0" algn="ctr">
              <a:buNone/>
            </a:pPr>
            <a:r>
              <a:rPr lang="en-US" dirty="0">
                <a:hlinkClick r:id="rId4"/>
              </a:rPr>
              <a:t>https://youtu.be/dNKi7ndwvqM</a:t>
            </a:r>
            <a:r>
              <a:rPr lang="en-US" dirty="0"/>
              <a:t> </a:t>
            </a:r>
          </a:p>
        </p:txBody>
      </p:sp>
      <p:sp>
        <p:nvSpPr>
          <p:cNvPr id="4" name="Title 3">
            <a:extLst>
              <a:ext uri="{FF2B5EF4-FFF2-40B4-BE49-F238E27FC236}">
                <a16:creationId xmlns:a16="http://schemas.microsoft.com/office/drawing/2014/main" id="{EFB75C10-01D3-46E5-A1DE-106C02176689}"/>
              </a:ext>
            </a:extLst>
          </p:cNvPr>
          <p:cNvSpPr>
            <a:spLocks noGrp="1"/>
          </p:cNvSpPr>
          <p:nvPr>
            <p:ph type="title"/>
          </p:nvPr>
        </p:nvSpPr>
        <p:spPr>
          <a:xfrm>
            <a:off x="381000" y="338328"/>
            <a:ext cx="8305800" cy="1252728"/>
          </a:xfrm>
        </p:spPr>
        <p:txBody>
          <a:bodyPr>
            <a:noAutofit/>
          </a:bodyPr>
          <a:lstStyle/>
          <a:p>
            <a:r>
              <a:rPr lang="en-US" sz="3600" dirty="0"/>
              <a:t>Direct Support Staff Supporting Individual Initiative, Autonomy and Independence</a:t>
            </a:r>
          </a:p>
        </p:txBody>
      </p:sp>
    </p:spTree>
    <p:extLst>
      <p:ext uri="{BB962C8B-B14F-4D97-AF65-F5344CB8AC3E}">
        <p14:creationId xmlns:p14="http://schemas.microsoft.com/office/powerpoint/2010/main" val="37115339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B31373-36F6-4692-84C3-908523CFAD21}"/>
              </a:ext>
            </a:extLst>
          </p:cNvPr>
          <p:cNvSpPr>
            <a:spLocks noGrp="1"/>
          </p:cNvSpPr>
          <p:nvPr>
            <p:ph idx="1"/>
          </p:nvPr>
        </p:nvSpPr>
        <p:spPr>
          <a:xfrm>
            <a:off x="609600" y="2590800"/>
            <a:ext cx="8077199" cy="4038600"/>
          </a:xfrm>
        </p:spPr>
        <p:txBody>
          <a:bodyPr>
            <a:normAutofit fontScale="92500" lnSpcReduction="10000"/>
          </a:bodyPr>
          <a:lstStyle/>
          <a:p>
            <a:r>
              <a:rPr lang="en-US" sz="3200" dirty="0"/>
              <a:t>Who decides…or decides on the options people will have to choose from?</a:t>
            </a:r>
          </a:p>
          <a:p>
            <a:endParaRPr lang="en-US" sz="3200" dirty="0"/>
          </a:p>
          <a:p>
            <a:r>
              <a:rPr lang="en-US" sz="3200" dirty="0"/>
              <a:t>What are you or your agency *most* proud of in terms of giving people choices?</a:t>
            </a:r>
          </a:p>
          <a:p>
            <a:endParaRPr lang="en-US" sz="3200" dirty="0"/>
          </a:p>
          <a:p>
            <a:r>
              <a:rPr lang="en-US" sz="3200" dirty="0"/>
              <a:t>What is your or your agency’s *biggest* challenge in terms of giving people choices?</a:t>
            </a:r>
          </a:p>
          <a:p>
            <a:endParaRPr lang="en-US" sz="1300" dirty="0"/>
          </a:p>
          <a:p>
            <a:endParaRPr lang="en-US" dirty="0"/>
          </a:p>
        </p:txBody>
      </p:sp>
      <p:sp>
        <p:nvSpPr>
          <p:cNvPr id="3" name="Title 2">
            <a:extLst>
              <a:ext uri="{FF2B5EF4-FFF2-40B4-BE49-F238E27FC236}">
                <a16:creationId xmlns:a16="http://schemas.microsoft.com/office/drawing/2014/main" id="{02CFA16F-CE06-47F6-BC83-3D849333547F}"/>
              </a:ext>
            </a:extLst>
          </p:cNvPr>
          <p:cNvSpPr>
            <a:spLocks noGrp="1"/>
          </p:cNvSpPr>
          <p:nvPr>
            <p:ph type="title"/>
          </p:nvPr>
        </p:nvSpPr>
        <p:spPr/>
        <p:txBody>
          <a:bodyPr/>
          <a:lstStyle/>
          <a:p>
            <a:r>
              <a:rPr lang="en-US" dirty="0"/>
              <a:t>LIFE CHOICES</a:t>
            </a:r>
          </a:p>
        </p:txBody>
      </p:sp>
    </p:spTree>
    <p:extLst>
      <p:ext uri="{BB962C8B-B14F-4D97-AF65-F5344CB8AC3E}">
        <p14:creationId xmlns:p14="http://schemas.microsoft.com/office/powerpoint/2010/main" val="38092652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B31373-36F6-4692-84C3-908523CFAD21}"/>
              </a:ext>
            </a:extLst>
          </p:cNvPr>
          <p:cNvSpPr>
            <a:spLocks noGrp="1"/>
          </p:cNvSpPr>
          <p:nvPr>
            <p:ph idx="1"/>
          </p:nvPr>
        </p:nvSpPr>
        <p:spPr>
          <a:xfrm>
            <a:off x="609601" y="2590800"/>
            <a:ext cx="7670800" cy="4267200"/>
          </a:xfrm>
        </p:spPr>
        <p:txBody>
          <a:bodyPr>
            <a:normAutofit fontScale="85000" lnSpcReduction="20000"/>
          </a:bodyPr>
          <a:lstStyle/>
          <a:p>
            <a:r>
              <a:rPr lang="en-US" sz="3200" dirty="0"/>
              <a:t>How do we react when people say “no” or when people show us they are unhappy with what is going on?</a:t>
            </a:r>
          </a:p>
          <a:p>
            <a:endParaRPr lang="en-US" sz="3200" dirty="0"/>
          </a:p>
          <a:p>
            <a:r>
              <a:rPr lang="en-US" sz="3200" dirty="0"/>
              <a:t>What are you or your agency *most* proud of in terms of responding to “no” or obvious unhappiness?</a:t>
            </a:r>
          </a:p>
          <a:p>
            <a:endParaRPr lang="en-US" sz="3200" dirty="0"/>
          </a:p>
          <a:p>
            <a:r>
              <a:rPr lang="en-US" sz="3200" dirty="0"/>
              <a:t>What is your or your agency’s *biggest* challenge in terms of responding well to “no” or obvious unhappiness?</a:t>
            </a:r>
          </a:p>
          <a:p>
            <a:endParaRPr lang="en-US" sz="1200" dirty="0"/>
          </a:p>
          <a:p>
            <a:endParaRPr lang="en-US" dirty="0"/>
          </a:p>
        </p:txBody>
      </p:sp>
      <p:sp>
        <p:nvSpPr>
          <p:cNvPr id="3" name="Title 2">
            <a:extLst>
              <a:ext uri="{FF2B5EF4-FFF2-40B4-BE49-F238E27FC236}">
                <a16:creationId xmlns:a16="http://schemas.microsoft.com/office/drawing/2014/main" id="{02CFA16F-CE06-47F6-BC83-3D849333547F}"/>
              </a:ext>
            </a:extLst>
          </p:cNvPr>
          <p:cNvSpPr>
            <a:spLocks noGrp="1"/>
          </p:cNvSpPr>
          <p:nvPr>
            <p:ph type="title"/>
          </p:nvPr>
        </p:nvSpPr>
        <p:spPr/>
        <p:txBody>
          <a:bodyPr/>
          <a:lstStyle/>
          <a:p>
            <a:r>
              <a:rPr lang="en-US" dirty="0"/>
              <a:t>LIFE CHOICES (2)</a:t>
            </a:r>
          </a:p>
        </p:txBody>
      </p:sp>
    </p:spTree>
    <p:extLst>
      <p:ext uri="{BB962C8B-B14F-4D97-AF65-F5344CB8AC3E}">
        <p14:creationId xmlns:p14="http://schemas.microsoft.com/office/powerpoint/2010/main" val="1605200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B31373-36F6-4692-84C3-908523CFAD21}"/>
              </a:ext>
            </a:extLst>
          </p:cNvPr>
          <p:cNvSpPr>
            <a:spLocks noGrp="1"/>
          </p:cNvSpPr>
          <p:nvPr>
            <p:ph idx="1"/>
          </p:nvPr>
        </p:nvSpPr>
        <p:spPr>
          <a:xfrm>
            <a:off x="685800" y="2667000"/>
            <a:ext cx="7848600" cy="4114800"/>
          </a:xfrm>
        </p:spPr>
        <p:txBody>
          <a:bodyPr>
            <a:normAutofit fontScale="92500"/>
          </a:bodyPr>
          <a:lstStyle/>
          <a:p>
            <a:r>
              <a:rPr lang="en-US" dirty="0"/>
              <a:t>To what extent do people’s lives look different/unique?  </a:t>
            </a:r>
          </a:p>
          <a:p>
            <a:pPr marL="0" indent="0">
              <a:buNone/>
            </a:pPr>
            <a:r>
              <a:rPr lang="en-US" dirty="0"/>
              <a:t>     </a:t>
            </a:r>
          </a:p>
          <a:p>
            <a:pPr marL="0" indent="0">
              <a:buNone/>
            </a:pPr>
            <a:r>
              <a:rPr lang="en-US" u="sng" dirty="0"/>
              <a:t>Residential</a:t>
            </a:r>
            <a:r>
              <a:rPr lang="en-US" dirty="0"/>
              <a:t>:  People who live together but aren’t friends or </a:t>
            </a:r>
          </a:p>
          <a:p>
            <a:pPr marL="0" indent="0">
              <a:buNone/>
            </a:pPr>
            <a:r>
              <a:rPr lang="en-US" dirty="0"/>
              <a:t>     family</a:t>
            </a:r>
          </a:p>
          <a:p>
            <a:pPr marL="0" indent="0">
              <a:buNone/>
            </a:pPr>
            <a:r>
              <a:rPr lang="en-US" dirty="0"/>
              <a:t>    </a:t>
            </a:r>
          </a:p>
          <a:p>
            <a:pPr marL="0" indent="0">
              <a:buNone/>
            </a:pPr>
            <a:r>
              <a:rPr lang="en-US" u="sng" dirty="0"/>
              <a:t>Non-Residential</a:t>
            </a:r>
            <a:r>
              <a:rPr lang="en-US" dirty="0"/>
              <a:t>:   People who you serve in Habilitative</a:t>
            </a:r>
          </a:p>
          <a:p>
            <a:pPr marL="0" indent="0">
              <a:buNone/>
            </a:pPr>
            <a:r>
              <a:rPr lang="en-US" dirty="0"/>
              <a:t>    Workshop or Habilitative Community Inclusion</a:t>
            </a:r>
          </a:p>
          <a:p>
            <a:pPr marL="0" indent="0">
              <a:buNone/>
            </a:pPr>
            <a:endParaRPr lang="en-US" dirty="0"/>
          </a:p>
          <a:p>
            <a:pPr marL="0" indent="0">
              <a:buNone/>
            </a:pPr>
            <a:r>
              <a:rPr lang="en-US" dirty="0"/>
              <a:t>How often are people supported to participate in and with their community in a way that has been uniquely developed for them?</a:t>
            </a:r>
          </a:p>
        </p:txBody>
      </p:sp>
      <p:sp>
        <p:nvSpPr>
          <p:cNvPr id="3" name="Title 2">
            <a:extLst>
              <a:ext uri="{FF2B5EF4-FFF2-40B4-BE49-F238E27FC236}">
                <a16:creationId xmlns:a16="http://schemas.microsoft.com/office/drawing/2014/main" id="{02CFA16F-CE06-47F6-BC83-3D849333547F}"/>
              </a:ext>
            </a:extLst>
          </p:cNvPr>
          <p:cNvSpPr>
            <a:spLocks noGrp="1"/>
          </p:cNvSpPr>
          <p:nvPr>
            <p:ph type="title"/>
          </p:nvPr>
        </p:nvSpPr>
        <p:spPr/>
        <p:txBody>
          <a:bodyPr/>
          <a:lstStyle/>
          <a:p>
            <a:r>
              <a:rPr lang="en-US" dirty="0"/>
              <a:t>LIFE CHOICES (3)</a:t>
            </a:r>
          </a:p>
        </p:txBody>
      </p:sp>
    </p:spTree>
    <p:extLst>
      <p:ext uri="{BB962C8B-B14F-4D97-AF65-F5344CB8AC3E}">
        <p14:creationId xmlns:p14="http://schemas.microsoft.com/office/powerpoint/2010/main" val="42843657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B31373-36F6-4692-84C3-908523CFAD21}"/>
              </a:ext>
            </a:extLst>
          </p:cNvPr>
          <p:cNvSpPr>
            <a:spLocks noGrp="1"/>
          </p:cNvSpPr>
          <p:nvPr>
            <p:ph idx="1"/>
          </p:nvPr>
        </p:nvSpPr>
        <p:spPr>
          <a:xfrm>
            <a:off x="762000" y="2209800"/>
            <a:ext cx="7518401" cy="4572000"/>
          </a:xfrm>
        </p:spPr>
        <p:txBody>
          <a:bodyPr>
            <a:normAutofit/>
          </a:bodyPr>
          <a:lstStyle/>
          <a:p>
            <a:pPr marL="0" indent="0">
              <a:buNone/>
            </a:pPr>
            <a:endParaRPr lang="en-US" dirty="0"/>
          </a:p>
          <a:p>
            <a:r>
              <a:rPr lang="en-US" sz="3200" dirty="0"/>
              <a:t>What are you or your agency *most* proud of in terms of helping people have unique lives?</a:t>
            </a:r>
          </a:p>
          <a:p>
            <a:endParaRPr lang="en-US" sz="3200" dirty="0"/>
          </a:p>
          <a:p>
            <a:r>
              <a:rPr lang="en-US" sz="3200" dirty="0"/>
              <a:t>What is your or your agency’s *biggest* challenge in terms of helping people have unique lives?</a:t>
            </a:r>
          </a:p>
          <a:p>
            <a:endParaRPr lang="en-US" dirty="0"/>
          </a:p>
        </p:txBody>
      </p:sp>
      <p:sp>
        <p:nvSpPr>
          <p:cNvPr id="3" name="Title 2">
            <a:extLst>
              <a:ext uri="{FF2B5EF4-FFF2-40B4-BE49-F238E27FC236}">
                <a16:creationId xmlns:a16="http://schemas.microsoft.com/office/drawing/2014/main" id="{02CFA16F-CE06-47F6-BC83-3D849333547F}"/>
              </a:ext>
            </a:extLst>
          </p:cNvPr>
          <p:cNvSpPr>
            <a:spLocks noGrp="1"/>
          </p:cNvSpPr>
          <p:nvPr>
            <p:ph type="title"/>
          </p:nvPr>
        </p:nvSpPr>
        <p:spPr/>
        <p:txBody>
          <a:bodyPr/>
          <a:lstStyle/>
          <a:p>
            <a:r>
              <a:rPr lang="en-US" dirty="0"/>
              <a:t>LIFE CHOICES (4)</a:t>
            </a:r>
          </a:p>
        </p:txBody>
      </p:sp>
    </p:spTree>
    <p:extLst>
      <p:ext uri="{BB962C8B-B14F-4D97-AF65-F5344CB8AC3E}">
        <p14:creationId xmlns:p14="http://schemas.microsoft.com/office/powerpoint/2010/main" val="22174161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EEABE25-545C-4457-8664-2663698AE120}"/>
              </a:ext>
            </a:extLst>
          </p:cNvPr>
          <p:cNvSpPr>
            <a:spLocks noGrp="1"/>
          </p:cNvSpPr>
          <p:nvPr>
            <p:ph idx="1"/>
          </p:nvPr>
        </p:nvSpPr>
        <p:spPr>
          <a:xfrm>
            <a:off x="457200" y="2743200"/>
            <a:ext cx="7636933" cy="3776472"/>
          </a:xfrm>
        </p:spPr>
        <p:txBody>
          <a:bodyPr>
            <a:normAutofit/>
          </a:bodyPr>
          <a:lstStyle/>
          <a:p>
            <a:r>
              <a:rPr lang="en-US" dirty="0"/>
              <a:t>Should not trap people in a certain life until the next plan review</a:t>
            </a:r>
          </a:p>
          <a:p>
            <a:endParaRPr lang="en-US" dirty="0"/>
          </a:p>
          <a:p>
            <a:r>
              <a:rPr lang="en-US" dirty="0"/>
              <a:t>The person-centered plan is only person-centered if the person at the center can tell us they want to change it</a:t>
            </a:r>
          </a:p>
          <a:p>
            <a:endParaRPr lang="en-US" dirty="0"/>
          </a:p>
          <a:p>
            <a:r>
              <a:rPr lang="en-US" dirty="0"/>
              <a:t>The PCP is not a treatment plan  - it’s a life plan…and life is ever-evolving for all of us</a:t>
            </a:r>
          </a:p>
          <a:p>
            <a:endParaRPr lang="en-US" dirty="0"/>
          </a:p>
        </p:txBody>
      </p:sp>
      <p:sp>
        <p:nvSpPr>
          <p:cNvPr id="6" name="Title 5">
            <a:extLst>
              <a:ext uri="{FF2B5EF4-FFF2-40B4-BE49-F238E27FC236}">
                <a16:creationId xmlns:a16="http://schemas.microsoft.com/office/drawing/2014/main" id="{5FADA64D-477B-4493-B67E-1D936961D50F}"/>
              </a:ext>
            </a:extLst>
          </p:cNvPr>
          <p:cNvSpPr>
            <a:spLocks noGrp="1"/>
          </p:cNvSpPr>
          <p:nvPr>
            <p:ph type="title"/>
          </p:nvPr>
        </p:nvSpPr>
        <p:spPr/>
        <p:txBody>
          <a:bodyPr>
            <a:normAutofit fontScale="90000"/>
          </a:bodyPr>
          <a:lstStyle/>
          <a:p>
            <a:r>
              <a:rPr lang="en-US" dirty="0"/>
              <a:t>Choices in the Person-Centered Plan</a:t>
            </a:r>
          </a:p>
        </p:txBody>
      </p:sp>
    </p:spTree>
    <p:extLst>
      <p:ext uri="{BB962C8B-B14F-4D97-AF65-F5344CB8AC3E}">
        <p14:creationId xmlns:p14="http://schemas.microsoft.com/office/powerpoint/2010/main" val="21144688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F136DA-5C69-49CE-AEEA-EAB6DF2D5860}"/>
              </a:ext>
            </a:extLst>
          </p:cNvPr>
          <p:cNvSpPr>
            <a:spLocks noGrp="1"/>
          </p:cNvSpPr>
          <p:nvPr>
            <p:ph idx="1"/>
          </p:nvPr>
        </p:nvSpPr>
        <p:spPr/>
        <p:txBody>
          <a:bodyPr>
            <a:normAutofit/>
          </a:bodyPr>
          <a:lstStyle/>
          <a:p>
            <a:r>
              <a:rPr lang="en-US" sz="3200" dirty="0"/>
              <a:t>In fee-for-service system, assisting people to be more independent often means less revenue for the agency.</a:t>
            </a:r>
          </a:p>
          <a:p>
            <a:endParaRPr lang="en-US" sz="3200" dirty="0"/>
          </a:p>
          <a:p>
            <a:pPr marL="0" indent="0" algn="ctr">
              <a:buNone/>
            </a:pPr>
            <a:r>
              <a:rPr lang="en-US" sz="3600" dirty="0"/>
              <a:t>What is the silver lining?  </a:t>
            </a:r>
          </a:p>
        </p:txBody>
      </p:sp>
      <p:sp>
        <p:nvSpPr>
          <p:cNvPr id="3" name="Title 2">
            <a:extLst>
              <a:ext uri="{FF2B5EF4-FFF2-40B4-BE49-F238E27FC236}">
                <a16:creationId xmlns:a16="http://schemas.microsoft.com/office/drawing/2014/main" id="{AFEEC745-E7DB-4CC7-BBAE-1275054861D0}"/>
              </a:ext>
            </a:extLst>
          </p:cNvPr>
          <p:cNvSpPr>
            <a:spLocks noGrp="1"/>
          </p:cNvSpPr>
          <p:nvPr>
            <p:ph type="title"/>
          </p:nvPr>
        </p:nvSpPr>
        <p:spPr/>
        <p:txBody>
          <a:bodyPr/>
          <a:lstStyle/>
          <a:p>
            <a:r>
              <a:rPr lang="en-US" dirty="0"/>
              <a:t>Enabling Independence</a:t>
            </a:r>
          </a:p>
        </p:txBody>
      </p:sp>
    </p:spTree>
    <p:extLst>
      <p:ext uri="{BB962C8B-B14F-4D97-AF65-F5344CB8AC3E}">
        <p14:creationId xmlns:p14="http://schemas.microsoft.com/office/powerpoint/2010/main" val="29677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6FA4982-17C3-47FC-B707-80E077E950D4}"/>
              </a:ext>
            </a:extLst>
          </p:cNvPr>
          <p:cNvPicPr>
            <a:picLocks noGrp="1" noChangeAspect="1"/>
          </p:cNvPicPr>
          <p:nvPr>
            <p:ph idx="1"/>
          </p:nvPr>
        </p:nvPicPr>
        <p:blipFill>
          <a:blip r:embed="rId2"/>
          <a:stretch>
            <a:fillRect/>
          </a:stretch>
        </p:blipFill>
        <p:spPr>
          <a:xfrm>
            <a:off x="1524000" y="1836936"/>
            <a:ext cx="6396048" cy="4797036"/>
          </a:xfrm>
          <a:prstGeom prst="rect">
            <a:avLst/>
          </a:prstGeom>
        </p:spPr>
      </p:pic>
      <p:sp>
        <p:nvSpPr>
          <p:cNvPr id="3" name="Title 2">
            <a:extLst>
              <a:ext uri="{FF2B5EF4-FFF2-40B4-BE49-F238E27FC236}">
                <a16:creationId xmlns:a16="http://schemas.microsoft.com/office/drawing/2014/main" id="{FD80F50D-761D-4844-B5D4-C1B941A7A13B}"/>
              </a:ext>
            </a:extLst>
          </p:cNvPr>
          <p:cNvSpPr>
            <a:spLocks noGrp="1"/>
          </p:cNvSpPr>
          <p:nvPr>
            <p:ph type="title"/>
          </p:nvPr>
        </p:nvSpPr>
        <p:spPr>
          <a:xfrm>
            <a:off x="304800" y="338328"/>
            <a:ext cx="8534400" cy="1252728"/>
          </a:xfrm>
        </p:spPr>
        <p:txBody>
          <a:bodyPr>
            <a:normAutofit fontScale="90000"/>
          </a:bodyPr>
          <a:lstStyle/>
          <a:p>
            <a:r>
              <a:rPr lang="en-US" dirty="0"/>
              <a:t>No Easy Path – But Opportunities Exist</a:t>
            </a:r>
          </a:p>
        </p:txBody>
      </p:sp>
    </p:spTree>
    <p:extLst>
      <p:ext uri="{BB962C8B-B14F-4D97-AF65-F5344CB8AC3E}">
        <p14:creationId xmlns:p14="http://schemas.microsoft.com/office/powerpoint/2010/main" val="29448038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2520F9-2F6D-43F1-ADBD-6D7DCCFE705D}"/>
              </a:ext>
            </a:extLst>
          </p:cNvPr>
          <p:cNvSpPr>
            <a:spLocks noGrp="1"/>
          </p:cNvSpPr>
          <p:nvPr>
            <p:ph type="title"/>
          </p:nvPr>
        </p:nvSpPr>
        <p:spPr>
          <a:xfrm>
            <a:off x="152400" y="152401"/>
            <a:ext cx="8534400" cy="1538287"/>
          </a:xfrm>
        </p:spPr>
        <p:txBody>
          <a:bodyPr vert="horz" lIns="91440" tIns="45720" rIns="91440" bIns="45720" rtlCol="0" anchor="ctr">
            <a:normAutofit fontScale="90000"/>
          </a:bodyPr>
          <a:lstStyle/>
          <a:p>
            <a:pPr>
              <a:lnSpc>
                <a:spcPct val="90000"/>
              </a:lnSpc>
            </a:pPr>
            <a:br>
              <a:rPr lang="en-US" sz="1400" dirty="0"/>
            </a:br>
            <a:r>
              <a:rPr lang="en-US" sz="3600" dirty="0"/>
              <a:t>Increasing Independence:</a:t>
            </a:r>
            <a:r>
              <a:rPr lang="en-US" sz="3100" dirty="0"/>
              <a:t>  </a:t>
            </a:r>
            <a:br>
              <a:rPr lang="en-US" sz="3100" dirty="0"/>
            </a:br>
            <a:r>
              <a:rPr lang="en-US" sz="3100" dirty="0"/>
              <a:t>Reducing Negative Impact/Costs of DSP Workforce Crisis</a:t>
            </a:r>
            <a:br>
              <a:rPr lang="en-US" sz="3100" dirty="0"/>
            </a:br>
            <a:br>
              <a:rPr lang="en-US" sz="1400" dirty="0"/>
            </a:br>
            <a:endParaRPr lang="en-US" sz="1400" dirty="0"/>
          </a:p>
        </p:txBody>
      </p:sp>
      <p:graphicFrame>
        <p:nvGraphicFramePr>
          <p:cNvPr id="5" name="Diagram 4">
            <a:extLst>
              <a:ext uri="{FF2B5EF4-FFF2-40B4-BE49-F238E27FC236}">
                <a16:creationId xmlns:a16="http://schemas.microsoft.com/office/drawing/2014/main" id="{79B6F37A-3EEB-4706-844F-F98CB70DFEE1}"/>
              </a:ext>
            </a:extLst>
          </p:cNvPr>
          <p:cNvGraphicFramePr/>
          <p:nvPr>
            <p:extLst>
              <p:ext uri="{D42A27DB-BD31-4B8C-83A1-F6EECF244321}">
                <p14:modId xmlns:p14="http://schemas.microsoft.com/office/powerpoint/2010/main" val="4116504413"/>
              </p:ext>
            </p:extLst>
          </p:nvPr>
        </p:nvGraphicFramePr>
        <p:xfrm>
          <a:off x="323850" y="1524000"/>
          <a:ext cx="8362950" cy="5181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52993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2520F9-2F6D-43F1-ADBD-6D7DCCFE705D}"/>
              </a:ext>
            </a:extLst>
          </p:cNvPr>
          <p:cNvSpPr>
            <a:spLocks noGrp="1"/>
          </p:cNvSpPr>
          <p:nvPr>
            <p:ph type="title"/>
          </p:nvPr>
        </p:nvSpPr>
        <p:spPr>
          <a:xfrm>
            <a:off x="152400" y="152401"/>
            <a:ext cx="8534400" cy="1538287"/>
          </a:xfrm>
        </p:spPr>
        <p:txBody>
          <a:bodyPr vert="horz" lIns="91440" tIns="45720" rIns="91440" bIns="45720" rtlCol="0" anchor="ctr">
            <a:normAutofit fontScale="90000"/>
          </a:bodyPr>
          <a:lstStyle/>
          <a:p>
            <a:pPr>
              <a:lnSpc>
                <a:spcPct val="90000"/>
              </a:lnSpc>
            </a:pPr>
            <a:br>
              <a:rPr lang="en-US" sz="1400" dirty="0"/>
            </a:br>
            <a:r>
              <a:rPr lang="en-US" sz="3600" dirty="0"/>
              <a:t>Increasing Independence:</a:t>
            </a:r>
            <a:r>
              <a:rPr lang="en-US" sz="3100" dirty="0"/>
              <a:t>  </a:t>
            </a:r>
            <a:br>
              <a:rPr lang="en-US" sz="3100" dirty="0"/>
            </a:br>
            <a:r>
              <a:rPr lang="en-US" sz="3100" dirty="0"/>
              <a:t>Shared Savings and Impact on DSP Workforce Crisis</a:t>
            </a:r>
            <a:br>
              <a:rPr lang="en-US" sz="3100" dirty="0"/>
            </a:br>
            <a:br>
              <a:rPr lang="en-US" sz="1400" dirty="0"/>
            </a:br>
            <a:endParaRPr lang="en-US" sz="1400" dirty="0"/>
          </a:p>
        </p:txBody>
      </p:sp>
      <p:graphicFrame>
        <p:nvGraphicFramePr>
          <p:cNvPr id="5" name="Diagram 4">
            <a:extLst>
              <a:ext uri="{FF2B5EF4-FFF2-40B4-BE49-F238E27FC236}">
                <a16:creationId xmlns:a16="http://schemas.microsoft.com/office/drawing/2014/main" id="{79B6F37A-3EEB-4706-844F-F98CB70DFEE1}"/>
              </a:ext>
            </a:extLst>
          </p:cNvPr>
          <p:cNvGraphicFramePr/>
          <p:nvPr>
            <p:extLst>
              <p:ext uri="{D42A27DB-BD31-4B8C-83A1-F6EECF244321}">
                <p14:modId xmlns:p14="http://schemas.microsoft.com/office/powerpoint/2010/main" val="1119294108"/>
              </p:ext>
            </p:extLst>
          </p:nvPr>
        </p:nvGraphicFramePr>
        <p:xfrm>
          <a:off x="323850" y="1524000"/>
          <a:ext cx="8362950" cy="5181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8785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D188D9-DD60-4809-AA25-60343403DF56}"/>
              </a:ext>
            </a:extLst>
          </p:cNvPr>
          <p:cNvSpPr>
            <a:spLocks noGrp="1"/>
          </p:cNvSpPr>
          <p:nvPr>
            <p:ph idx="1"/>
          </p:nvPr>
        </p:nvSpPr>
        <p:spPr>
          <a:xfrm>
            <a:off x="609600" y="2590800"/>
            <a:ext cx="7848599" cy="3928872"/>
          </a:xfrm>
        </p:spPr>
        <p:txBody>
          <a:bodyPr>
            <a:normAutofit lnSpcReduction="10000"/>
          </a:bodyPr>
          <a:lstStyle/>
          <a:p>
            <a:r>
              <a:rPr lang="en-US" sz="2800" dirty="0"/>
              <a:t>Systematic Instruction</a:t>
            </a:r>
          </a:p>
          <a:p>
            <a:endParaRPr lang="en-US" sz="2800" dirty="0"/>
          </a:p>
          <a:p>
            <a:r>
              <a:rPr lang="en-US" sz="2800" dirty="0"/>
              <a:t>Technology including Remote Supports, PERS, Assistive Tech and Adaptive Aids</a:t>
            </a:r>
          </a:p>
          <a:p>
            <a:endParaRPr lang="en-US" sz="2800" dirty="0"/>
          </a:p>
          <a:p>
            <a:r>
              <a:rPr lang="en-US" sz="2800" dirty="0"/>
              <a:t>Natural Supports; Generic Community Resources</a:t>
            </a:r>
          </a:p>
          <a:p>
            <a:endParaRPr lang="en-US" sz="2800" dirty="0"/>
          </a:p>
          <a:p>
            <a:r>
              <a:rPr lang="en-US" sz="2800" dirty="0"/>
              <a:t>Peer Supports – Shared Responsibilities</a:t>
            </a:r>
          </a:p>
        </p:txBody>
      </p:sp>
      <p:sp>
        <p:nvSpPr>
          <p:cNvPr id="3" name="Title 2">
            <a:extLst>
              <a:ext uri="{FF2B5EF4-FFF2-40B4-BE49-F238E27FC236}">
                <a16:creationId xmlns:a16="http://schemas.microsoft.com/office/drawing/2014/main" id="{66708748-4E73-481F-9CC7-5BBD9F03F6EE}"/>
              </a:ext>
            </a:extLst>
          </p:cNvPr>
          <p:cNvSpPr>
            <a:spLocks noGrp="1"/>
          </p:cNvSpPr>
          <p:nvPr>
            <p:ph type="title"/>
          </p:nvPr>
        </p:nvSpPr>
        <p:spPr>
          <a:xfrm>
            <a:off x="228600" y="338328"/>
            <a:ext cx="8458200" cy="1252728"/>
          </a:xfrm>
        </p:spPr>
        <p:txBody>
          <a:bodyPr>
            <a:normAutofit fontScale="90000"/>
          </a:bodyPr>
          <a:lstStyle/>
          <a:p>
            <a:r>
              <a:rPr lang="en-US" dirty="0"/>
              <a:t>Potential for Increased Independence:  Many Strategies Can Be Used</a:t>
            </a:r>
          </a:p>
        </p:txBody>
      </p:sp>
    </p:spTree>
    <p:extLst>
      <p:ext uri="{BB962C8B-B14F-4D97-AF65-F5344CB8AC3E}">
        <p14:creationId xmlns:p14="http://schemas.microsoft.com/office/powerpoint/2010/main" val="166411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0FDE9-FB7B-43FF-AF31-921EF32D70B0}"/>
              </a:ext>
            </a:extLst>
          </p:cNvPr>
          <p:cNvSpPr>
            <a:spLocks noGrp="1"/>
          </p:cNvSpPr>
          <p:nvPr>
            <p:ph type="title"/>
          </p:nvPr>
        </p:nvSpPr>
        <p:spPr>
          <a:xfrm>
            <a:off x="762000" y="1219200"/>
            <a:ext cx="7772400" cy="1524000"/>
          </a:xfrm>
        </p:spPr>
        <p:txBody>
          <a:bodyPr>
            <a:normAutofit fontScale="90000"/>
          </a:bodyPr>
          <a:lstStyle/>
          <a:p>
            <a:r>
              <a:rPr lang="en-US" dirty="0"/>
              <a:t>END OF PART FOUR</a:t>
            </a:r>
            <a:br>
              <a:rPr lang="en-US" dirty="0"/>
            </a:br>
            <a:r>
              <a:rPr lang="en-US" dirty="0"/>
              <a:t>Discussion</a:t>
            </a:r>
            <a:br>
              <a:rPr lang="en-US" dirty="0"/>
            </a:br>
            <a:r>
              <a:rPr lang="en-US" dirty="0"/>
              <a:t>Questions?</a:t>
            </a:r>
            <a:br>
              <a:rPr lang="en-US" dirty="0"/>
            </a:br>
            <a:r>
              <a:rPr lang="en-US" dirty="0"/>
              <a:t>Comments</a:t>
            </a:r>
          </a:p>
        </p:txBody>
      </p:sp>
      <p:sp>
        <p:nvSpPr>
          <p:cNvPr id="5" name="Text Placeholder 4">
            <a:extLst>
              <a:ext uri="{FF2B5EF4-FFF2-40B4-BE49-F238E27FC236}">
                <a16:creationId xmlns:a16="http://schemas.microsoft.com/office/drawing/2014/main" id="{E333C13F-9D5A-4256-80A1-13AF26CF86C6}"/>
              </a:ext>
            </a:extLst>
          </p:cNvPr>
          <p:cNvSpPr>
            <a:spLocks noGrp="1"/>
          </p:cNvSpPr>
          <p:nvPr>
            <p:ph type="body" idx="1"/>
          </p:nvPr>
        </p:nvSpPr>
        <p:spPr>
          <a:xfrm flipV="1">
            <a:off x="1600200" y="5410200"/>
            <a:ext cx="6565899" cy="899351"/>
          </a:xfrm>
        </p:spPr>
        <p:txBody>
          <a:bodyPr/>
          <a:lstStyle/>
          <a:p>
            <a:endParaRPr lang="en-US" dirty="0"/>
          </a:p>
        </p:txBody>
      </p:sp>
    </p:spTree>
    <p:extLst>
      <p:ext uri="{BB962C8B-B14F-4D97-AF65-F5344CB8AC3E}">
        <p14:creationId xmlns:p14="http://schemas.microsoft.com/office/powerpoint/2010/main" val="4120502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06EF86-41EC-4B18-A532-01D025F765F0}"/>
              </a:ext>
            </a:extLst>
          </p:cNvPr>
          <p:cNvSpPr>
            <a:spLocks noGrp="1"/>
          </p:cNvSpPr>
          <p:nvPr>
            <p:ph type="title"/>
          </p:nvPr>
        </p:nvSpPr>
        <p:spPr>
          <a:xfrm>
            <a:off x="723900" y="507999"/>
            <a:ext cx="7772400" cy="2897555"/>
          </a:xfrm>
        </p:spPr>
        <p:txBody>
          <a:bodyPr>
            <a:normAutofit fontScale="90000"/>
          </a:bodyPr>
          <a:lstStyle/>
          <a:p>
            <a:r>
              <a:rPr lang="en-US" dirty="0"/>
              <a:t>Opportunities (and Support) to Choose Services and Supports and Who Provides These;</a:t>
            </a:r>
            <a:br>
              <a:rPr lang="en-US" dirty="0"/>
            </a:br>
            <a:r>
              <a:rPr lang="en-US" dirty="0"/>
              <a:t>Opportunities to Choose a Non-Disability Specific Setting</a:t>
            </a:r>
          </a:p>
        </p:txBody>
      </p:sp>
      <p:sp>
        <p:nvSpPr>
          <p:cNvPr id="5" name="Text Placeholder 4">
            <a:extLst>
              <a:ext uri="{FF2B5EF4-FFF2-40B4-BE49-F238E27FC236}">
                <a16:creationId xmlns:a16="http://schemas.microsoft.com/office/drawing/2014/main" id="{693E360B-9D8A-4CF8-B0F1-5597793AED4E}"/>
              </a:ext>
            </a:extLst>
          </p:cNvPr>
          <p:cNvSpPr>
            <a:spLocks noGrp="1"/>
          </p:cNvSpPr>
          <p:nvPr>
            <p:ph type="body" idx="1"/>
          </p:nvPr>
        </p:nvSpPr>
        <p:spPr>
          <a:xfrm>
            <a:off x="1219200" y="5257800"/>
            <a:ext cx="6781800" cy="1092201"/>
          </a:xfrm>
        </p:spPr>
        <p:txBody>
          <a:bodyPr>
            <a:normAutofit lnSpcReduction="10000"/>
          </a:bodyPr>
          <a:lstStyle/>
          <a:p>
            <a:r>
              <a:rPr lang="en-US" dirty="0"/>
              <a:t>Rule Requirement #1</a:t>
            </a:r>
          </a:p>
          <a:p>
            <a:r>
              <a:rPr lang="en-US" sz="4000" dirty="0">
                <a:solidFill>
                  <a:schemeClr val="tx1"/>
                </a:solidFill>
              </a:rPr>
              <a:t>Rule Requirements #5 and #6</a:t>
            </a:r>
          </a:p>
          <a:p>
            <a:endParaRPr lang="en-US" dirty="0"/>
          </a:p>
        </p:txBody>
      </p:sp>
    </p:spTree>
    <p:extLst>
      <p:ext uri="{BB962C8B-B14F-4D97-AF65-F5344CB8AC3E}">
        <p14:creationId xmlns:p14="http://schemas.microsoft.com/office/powerpoint/2010/main" val="29734509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9A24E4-EC39-445C-959D-78CCB481EE3E}"/>
              </a:ext>
            </a:extLst>
          </p:cNvPr>
          <p:cNvSpPr>
            <a:spLocks noGrp="1"/>
          </p:cNvSpPr>
          <p:nvPr>
            <p:ph idx="1"/>
          </p:nvPr>
        </p:nvSpPr>
        <p:spPr/>
        <p:txBody>
          <a:bodyPr>
            <a:normAutofit fontScale="92500" lnSpcReduction="10000"/>
          </a:bodyPr>
          <a:lstStyle/>
          <a:p>
            <a:r>
              <a:rPr lang="en-US" dirty="0"/>
              <a:t>Ensure individuals have regular opportunities to participate in interviewing/selecting staff the agency will hire</a:t>
            </a:r>
          </a:p>
          <a:p>
            <a:endParaRPr lang="en-US" sz="1400" dirty="0"/>
          </a:p>
          <a:p>
            <a:r>
              <a:rPr lang="en-US" dirty="0"/>
              <a:t>Give individuals the ability to state their clear preferences for staff:  age; gender; hometown; personality traits; interests</a:t>
            </a:r>
          </a:p>
          <a:p>
            <a:pPr lvl="1"/>
            <a:r>
              <a:rPr lang="en-US" dirty="0"/>
              <a:t>Use this information to match staff to individuals and track how often/to what extent matches are made.</a:t>
            </a:r>
          </a:p>
          <a:p>
            <a:endParaRPr lang="en-US" sz="1400" dirty="0"/>
          </a:p>
          <a:p>
            <a:r>
              <a:rPr lang="en-US" dirty="0"/>
              <a:t>Provide process for individuals to request a change in staff if there is an issue</a:t>
            </a:r>
          </a:p>
        </p:txBody>
      </p:sp>
      <p:sp>
        <p:nvSpPr>
          <p:cNvPr id="3" name="Title 2">
            <a:extLst>
              <a:ext uri="{FF2B5EF4-FFF2-40B4-BE49-F238E27FC236}">
                <a16:creationId xmlns:a16="http://schemas.microsoft.com/office/drawing/2014/main" id="{4AEF2923-8834-4ACD-83F8-626D50D76C8B}"/>
              </a:ext>
            </a:extLst>
          </p:cNvPr>
          <p:cNvSpPr>
            <a:spLocks noGrp="1"/>
          </p:cNvSpPr>
          <p:nvPr>
            <p:ph type="title"/>
          </p:nvPr>
        </p:nvSpPr>
        <p:spPr/>
        <p:txBody>
          <a:bodyPr/>
          <a:lstStyle/>
          <a:p>
            <a:r>
              <a:rPr lang="en-US" dirty="0"/>
              <a:t>Choosing Staff</a:t>
            </a:r>
          </a:p>
        </p:txBody>
      </p:sp>
    </p:spTree>
    <p:extLst>
      <p:ext uri="{BB962C8B-B14F-4D97-AF65-F5344CB8AC3E}">
        <p14:creationId xmlns:p14="http://schemas.microsoft.com/office/powerpoint/2010/main" val="29416275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9A24E4-EC39-445C-959D-78CCB481EE3E}"/>
              </a:ext>
            </a:extLst>
          </p:cNvPr>
          <p:cNvSpPr>
            <a:spLocks noGrp="1"/>
          </p:cNvSpPr>
          <p:nvPr>
            <p:ph idx="1"/>
          </p:nvPr>
        </p:nvSpPr>
        <p:spPr/>
        <p:txBody>
          <a:bodyPr>
            <a:normAutofit/>
          </a:bodyPr>
          <a:lstStyle/>
          <a:p>
            <a:r>
              <a:rPr lang="en-US" sz="2800" dirty="0"/>
              <a:t>What are you or your agency *most* proud of in terms of enabling people to choose their support staff?</a:t>
            </a:r>
          </a:p>
          <a:p>
            <a:endParaRPr lang="en-US" sz="2800" dirty="0"/>
          </a:p>
          <a:p>
            <a:r>
              <a:rPr lang="en-US" sz="2800" dirty="0"/>
              <a:t>What is your or your agency’s *biggest* challenge in terms of enabling people to choose their support staff?</a:t>
            </a:r>
          </a:p>
        </p:txBody>
      </p:sp>
      <p:sp>
        <p:nvSpPr>
          <p:cNvPr id="3" name="Title 2">
            <a:extLst>
              <a:ext uri="{FF2B5EF4-FFF2-40B4-BE49-F238E27FC236}">
                <a16:creationId xmlns:a16="http://schemas.microsoft.com/office/drawing/2014/main" id="{4AEF2923-8834-4ACD-83F8-626D50D76C8B}"/>
              </a:ext>
            </a:extLst>
          </p:cNvPr>
          <p:cNvSpPr>
            <a:spLocks noGrp="1"/>
          </p:cNvSpPr>
          <p:nvPr>
            <p:ph type="title"/>
          </p:nvPr>
        </p:nvSpPr>
        <p:spPr/>
        <p:txBody>
          <a:bodyPr/>
          <a:lstStyle/>
          <a:p>
            <a:r>
              <a:rPr lang="en-US" dirty="0"/>
              <a:t>Choosing Staff</a:t>
            </a:r>
          </a:p>
        </p:txBody>
      </p:sp>
    </p:spTree>
    <p:extLst>
      <p:ext uri="{BB962C8B-B14F-4D97-AF65-F5344CB8AC3E}">
        <p14:creationId xmlns:p14="http://schemas.microsoft.com/office/powerpoint/2010/main" val="31887452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8356A1-CF53-4C8B-803E-761D5246531E}"/>
              </a:ext>
            </a:extLst>
          </p:cNvPr>
          <p:cNvSpPr>
            <a:spLocks noGrp="1"/>
          </p:cNvSpPr>
          <p:nvPr>
            <p:ph idx="1"/>
          </p:nvPr>
        </p:nvSpPr>
        <p:spPr>
          <a:xfrm>
            <a:off x="872067" y="2675466"/>
            <a:ext cx="7408333" cy="4030133"/>
          </a:xfrm>
        </p:spPr>
        <p:txBody>
          <a:bodyPr>
            <a:normAutofit fontScale="92500" lnSpcReduction="10000"/>
          </a:bodyPr>
          <a:lstStyle/>
          <a:p>
            <a:r>
              <a:rPr lang="en-US" dirty="0"/>
              <a:t>Applies for every service category, not just residential.</a:t>
            </a:r>
          </a:p>
          <a:p>
            <a:endParaRPr lang="en-US" sz="1200" dirty="0"/>
          </a:p>
          <a:p>
            <a:r>
              <a:rPr lang="en-US" dirty="0"/>
              <a:t>Can </a:t>
            </a:r>
            <a:r>
              <a:rPr lang="en-US" u="sng" dirty="0"/>
              <a:t>providers</a:t>
            </a:r>
            <a:r>
              <a:rPr lang="en-US" dirty="0"/>
              <a:t> offer each service they provide (or a largely equivalent service) in non-disability specific settings if an individual prefers this?</a:t>
            </a:r>
          </a:p>
          <a:p>
            <a:endParaRPr lang="en-US" dirty="0"/>
          </a:p>
          <a:p>
            <a:r>
              <a:rPr lang="en-US" dirty="0"/>
              <a:t>A state must also offer choice of setting in person-centered planning process and for each service, the option of a non-disability-specific setting must be available, offered, documented as offered in the PCP and documented in the PCP if the person chooses the non-disability specific setting option(s).</a:t>
            </a:r>
          </a:p>
        </p:txBody>
      </p:sp>
      <p:sp>
        <p:nvSpPr>
          <p:cNvPr id="3" name="Title 2">
            <a:extLst>
              <a:ext uri="{FF2B5EF4-FFF2-40B4-BE49-F238E27FC236}">
                <a16:creationId xmlns:a16="http://schemas.microsoft.com/office/drawing/2014/main" id="{8EC6FB25-B5B7-4F02-8E5B-0B2C02FBBC94}"/>
              </a:ext>
            </a:extLst>
          </p:cNvPr>
          <p:cNvSpPr>
            <a:spLocks noGrp="1"/>
          </p:cNvSpPr>
          <p:nvPr>
            <p:ph type="title"/>
          </p:nvPr>
        </p:nvSpPr>
        <p:spPr/>
        <p:txBody>
          <a:bodyPr>
            <a:normAutofit fontScale="90000"/>
          </a:bodyPr>
          <a:lstStyle/>
          <a:p>
            <a:r>
              <a:rPr lang="en-US" dirty="0"/>
              <a:t>Choice of Non-Disability-Specific Setting</a:t>
            </a:r>
          </a:p>
        </p:txBody>
      </p:sp>
    </p:spTree>
    <p:extLst>
      <p:ext uri="{BB962C8B-B14F-4D97-AF65-F5344CB8AC3E}">
        <p14:creationId xmlns:p14="http://schemas.microsoft.com/office/powerpoint/2010/main" val="12499504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8356A1-CF53-4C8B-803E-761D5246531E}"/>
              </a:ext>
            </a:extLst>
          </p:cNvPr>
          <p:cNvSpPr>
            <a:spLocks noGrp="1"/>
          </p:cNvSpPr>
          <p:nvPr>
            <p:ph idx="1"/>
          </p:nvPr>
        </p:nvSpPr>
        <p:spPr>
          <a:xfrm>
            <a:off x="872067" y="2675466"/>
            <a:ext cx="7408333" cy="4030133"/>
          </a:xfrm>
        </p:spPr>
        <p:txBody>
          <a:bodyPr>
            <a:normAutofit/>
          </a:bodyPr>
          <a:lstStyle/>
          <a:p>
            <a:r>
              <a:rPr lang="en-US" sz="2800" dirty="0"/>
              <a:t>What are you or your agency *most* proud of in terms of offering the people you serve choice to receive services in non-disability specific settings?</a:t>
            </a:r>
          </a:p>
          <a:p>
            <a:endParaRPr lang="en-US" sz="1200" dirty="0"/>
          </a:p>
          <a:p>
            <a:r>
              <a:rPr lang="en-US" sz="2800" dirty="0"/>
              <a:t>What is your or your agency’s *biggest* challenge in terms of offering the people you serve choice to receive services in non-disability specific settings?</a:t>
            </a:r>
          </a:p>
        </p:txBody>
      </p:sp>
      <p:sp>
        <p:nvSpPr>
          <p:cNvPr id="3" name="Title 2">
            <a:extLst>
              <a:ext uri="{FF2B5EF4-FFF2-40B4-BE49-F238E27FC236}">
                <a16:creationId xmlns:a16="http://schemas.microsoft.com/office/drawing/2014/main" id="{8EC6FB25-B5B7-4F02-8E5B-0B2C02FBBC94}"/>
              </a:ext>
            </a:extLst>
          </p:cNvPr>
          <p:cNvSpPr>
            <a:spLocks noGrp="1"/>
          </p:cNvSpPr>
          <p:nvPr>
            <p:ph type="title"/>
          </p:nvPr>
        </p:nvSpPr>
        <p:spPr/>
        <p:txBody>
          <a:bodyPr>
            <a:normAutofit fontScale="90000"/>
          </a:bodyPr>
          <a:lstStyle/>
          <a:p>
            <a:r>
              <a:rPr lang="en-US" dirty="0"/>
              <a:t>Choice of Non-Disability-Specific Setting</a:t>
            </a:r>
          </a:p>
        </p:txBody>
      </p:sp>
    </p:spTree>
    <p:extLst>
      <p:ext uri="{BB962C8B-B14F-4D97-AF65-F5344CB8AC3E}">
        <p14:creationId xmlns:p14="http://schemas.microsoft.com/office/powerpoint/2010/main" val="14771147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0FDE9-FB7B-43FF-AF31-921EF32D70B0}"/>
              </a:ext>
            </a:extLst>
          </p:cNvPr>
          <p:cNvSpPr>
            <a:spLocks noGrp="1"/>
          </p:cNvSpPr>
          <p:nvPr>
            <p:ph type="title"/>
          </p:nvPr>
        </p:nvSpPr>
        <p:spPr>
          <a:xfrm>
            <a:off x="762000" y="1219200"/>
            <a:ext cx="7772400" cy="1524000"/>
          </a:xfrm>
        </p:spPr>
        <p:txBody>
          <a:bodyPr>
            <a:normAutofit fontScale="90000"/>
          </a:bodyPr>
          <a:lstStyle/>
          <a:p>
            <a:r>
              <a:rPr lang="en-US" dirty="0"/>
              <a:t>END OF PART FIVE/SIX</a:t>
            </a:r>
            <a:br>
              <a:rPr lang="en-US" dirty="0"/>
            </a:br>
            <a:r>
              <a:rPr lang="en-US" dirty="0"/>
              <a:t>Discussion</a:t>
            </a:r>
            <a:br>
              <a:rPr lang="en-US" dirty="0"/>
            </a:br>
            <a:r>
              <a:rPr lang="en-US" dirty="0"/>
              <a:t>Questions?</a:t>
            </a:r>
            <a:br>
              <a:rPr lang="en-US" dirty="0"/>
            </a:br>
            <a:r>
              <a:rPr lang="en-US" dirty="0"/>
              <a:t>Comments</a:t>
            </a:r>
          </a:p>
        </p:txBody>
      </p:sp>
      <p:sp>
        <p:nvSpPr>
          <p:cNvPr id="5" name="Text Placeholder 4">
            <a:extLst>
              <a:ext uri="{FF2B5EF4-FFF2-40B4-BE49-F238E27FC236}">
                <a16:creationId xmlns:a16="http://schemas.microsoft.com/office/drawing/2014/main" id="{E333C13F-9D5A-4256-80A1-13AF26CF86C6}"/>
              </a:ext>
            </a:extLst>
          </p:cNvPr>
          <p:cNvSpPr>
            <a:spLocks noGrp="1"/>
          </p:cNvSpPr>
          <p:nvPr>
            <p:ph type="body" idx="1"/>
          </p:nvPr>
        </p:nvSpPr>
        <p:spPr>
          <a:xfrm flipV="1">
            <a:off x="1600200" y="5410200"/>
            <a:ext cx="6565899" cy="899351"/>
          </a:xfrm>
        </p:spPr>
        <p:txBody>
          <a:bodyPr/>
          <a:lstStyle/>
          <a:p>
            <a:endParaRPr lang="en-US" dirty="0"/>
          </a:p>
        </p:txBody>
      </p:sp>
    </p:spTree>
    <p:extLst>
      <p:ext uri="{BB962C8B-B14F-4D97-AF65-F5344CB8AC3E}">
        <p14:creationId xmlns:p14="http://schemas.microsoft.com/office/powerpoint/2010/main" val="30256513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2628</TotalTime>
  <Words>5236</Words>
  <Application>Microsoft Office PowerPoint</Application>
  <PresentationFormat>On-screen Show (4:3)</PresentationFormat>
  <Paragraphs>754</Paragraphs>
  <Slides>105</Slides>
  <Notes>30</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105</vt:i4>
      </vt:variant>
    </vt:vector>
  </HeadingPairs>
  <TitlesOfParts>
    <vt:vector size="123" baseType="lpstr">
      <vt:lpstr>Arial</vt:lpstr>
      <vt:lpstr>Calibri</vt:lpstr>
      <vt:lpstr>Candara</vt:lpstr>
      <vt:lpstr>Franklin Gothic Book</vt:lpstr>
      <vt:lpstr>Lucida Sans Unicode</vt:lpstr>
      <vt:lpstr>Perpetua</vt:lpstr>
      <vt:lpstr>Symbol</vt:lpstr>
      <vt:lpstr>Times New Roman</vt:lpstr>
      <vt:lpstr>Trebuchet MS</vt:lpstr>
      <vt:lpstr>Verdana</vt:lpstr>
      <vt:lpstr>Wingdings 2</vt:lpstr>
      <vt:lpstr>Wingdings 3</vt:lpstr>
      <vt:lpstr>Waveform</vt:lpstr>
      <vt:lpstr>Facet</vt:lpstr>
      <vt:lpstr>Equity</vt:lpstr>
      <vt:lpstr>Concourse</vt:lpstr>
      <vt:lpstr>Office Theme</vt:lpstr>
      <vt:lpstr>WangImage.Document</vt:lpstr>
      <vt:lpstr>The Medicaid Home and Community-Based Settings Final Rule:   - An Invitation to Excel  in the Face of Adversity</vt:lpstr>
      <vt:lpstr>The HCBS Settings Rule</vt:lpstr>
      <vt:lpstr>Intent Matters</vt:lpstr>
      <vt:lpstr>PowerPoint Presentation</vt:lpstr>
      <vt:lpstr>Back to Mission</vt:lpstr>
      <vt:lpstr>Let’s Not Pretend…</vt:lpstr>
      <vt:lpstr>Beyond the Blame Game</vt:lpstr>
      <vt:lpstr>Why Try to Excel in the  Face of Adversity?</vt:lpstr>
      <vt:lpstr>No Easy Path – But Opportunities Exist</vt:lpstr>
      <vt:lpstr>Where I Like to Be…</vt:lpstr>
      <vt:lpstr>Nebraska’s Comprehensive  DD Waiver</vt:lpstr>
      <vt:lpstr>Nebraska’s  DD Adult Day Waiver</vt:lpstr>
      <vt:lpstr>Nebraska’s 2 DD Waivers</vt:lpstr>
      <vt:lpstr>DD Services Directory</vt:lpstr>
      <vt:lpstr>Problems with Individual Budgets</vt:lpstr>
      <vt:lpstr>PowerPoint Presentation</vt:lpstr>
      <vt:lpstr>Opportunities in Nebraska</vt:lpstr>
      <vt:lpstr>Opportunities in Nebraska (2)</vt:lpstr>
      <vt:lpstr>Interrupting Our Status Quo</vt:lpstr>
      <vt:lpstr>Asking Ourselves Frank Questions</vt:lpstr>
      <vt:lpstr>Inspiration from Across the Pond</vt:lpstr>
      <vt:lpstr>CMS Today</vt:lpstr>
      <vt:lpstr>Opportunities (and Support) to Receive Services in the Broader Community with Same Access to  Broader Community as Other Members of the Community Have</vt:lpstr>
      <vt:lpstr>Our Starting Point: Our Values</vt:lpstr>
      <vt:lpstr>Service Plans that Reflect the HCBS Settings Rule Opportunities &amp; Support</vt:lpstr>
      <vt:lpstr>Focus on Opportunities</vt:lpstr>
      <vt:lpstr>Building a Quality Schedule</vt:lpstr>
      <vt:lpstr>Valued Social Roles</vt:lpstr>
      <vt:lpstr>Social Role Valorization</vt:lpstr>
      <vt:lpstr>Criteria for Determining What is an “Appropriate Activity”</vt:lpstr>
      <vt:lpstr>Spontaneous Choice</vt:lpstr>
      <vt:lpstr>Planned/Thoughtful Choice</vt:lpstr>
      <vt:lpstr>We Need Deeper  Community Mapping</vt:lpstr>
      <vt:lpstr>Community Mapping</vt:lpstr>
      <vt:lpstr>Community Mapping</vt:lpstr>
      <vt:lpstr>Community Mapping</vt:lpstr>
      <vt:lpstr>Involving Family &amp; Natural Supports</vt:lpstr>
      <vt:lpstr>DSP’s Fostering Positive Interactions and Relationships w/ Other Community Members</vt:lpstr>
      <vt:lpstr>Community Building</vt:lpstr>
      <vt:lpstr>Volunteering</vt:lpstr>
      <vt:lpstr>We Need A Scheduler  Not A Middle Manager!</vt:lpstr>
      <vt:lpstr>Schedule</vt:lpstr>
      <vt:lpstr>MASTER SCHEDULES</vt:lpstr>
      <vt:lpstr>PowerPoint Presentation</vt:lpstr>
      <vt:lpstr>SUITABLE MATCH</vt:lpstr>
      <vt:lpstr>SUITABLE MATCH (2)</vt:lpstr>
      <vt:lpstr>Home/Neighborhood/Hometown  as Base for Life</vt:lpstr>
      <vt:lpstr>Home/Neighborhood/Hometown  as Base for Life</vt:lpstr>
      <vt:lpstr>PowerPoint Presentation</vt:lpstr>
      <vt:lpstr>We Need A Different Transportation Fleet!</vt:lpstr>
      <vt:lpstr>We Need Different  Transportation Fleet</vt:lpstr>
      <vt:lpstr>We Need A Disaster!</vt:lpstr>
      <vt:lpstr>Disaster-Led Transformation</vt:lpstr>
      <vt:lpstr>Build Service Funding Model Differently</vt:lpstr>
      <vt:lpstr>Agency Relationship with  Community Groups and Places</vt:lpstr>
      <vt:lpstr>Other Resources</vt:lpstr>
      <vt:lpstr>Additional Suggestions for Habilitation Service Providers</vt:lpstr>
      <vt:lpstr>Additional Suggestions for Residential Providers</vt:lpstr>
      <vt:lpstr>END OF PART ONE Discussion Questions? Comments</vt:lpstr>
      <vt:lpstr>Opportunities (and Support) to Pursue Employment and Work in Competitive Integrated Settings</vt:lpstr>
      <vt:lpstr>Employment as a Valued Outcome… For Everyone</vt:lpstr>
      <vt:lpstr>A Meaningful Day:   Not an Alternative to Employment</vt:lpstr>
      <vt:lpstr>Opportunity and Support</vt:lpstr>
      <vt:lpstr>Helping People Understand the Choice to Work in Competitive Integrated Settings</vt:lpstr>
      <vt:lpstr>Assisting People to  Complete Workbooks</vt:lpstr>
      <vt:lpstr>How Do Residential Providers Ensure They Are Supporting People with CIE?</vt:lpstr>
      <vt:lpstr>How Do Residential Providers Ensure They Are Supporting People with CIE?</vt:lpstr>
      <vt:lpstr>WorkLink program:</vt:lpstr>
      <vt:lpstr>Discovery As An Everyday Process</vt:lpstr>
      <vt:lpstr>Braided Services &amp; Funding WorkLink’s Toolbox</vt:lpstr>
      <vt:lpstr>Facilitated Small Group Discovery</vt:lpstr>
      <vt:lpstr>Supporting People to Work in Competitive Integrated Settings</vt:lpstr>
      <vt:lpstr>Supporting People to Work in Competitive Integrated Settings</vt:lpstr>
      <vt:lpstr>END OF PART TWO Discussion Questions? Comments</vt:lpstr>
      <vt:lpstr>Opportunities (and Support) to Control Personal Resources</vt:lpstr>
      <vt:lpstr>Supporting Control of  Personal Resources</vt:lpstr>
      <vt:lpstr>Resources Exist</vt:lpstr>
      <vt:lpstr>Supporting Control of  Personal Resources</vt:lpstr>
      <vt:lpstr>Supporting Control of  Personal Resources</vt:lpstr>
      <vt:lpstr>END OF PART THREE Discussion Questions? Comments</vt:lpstr>
      <vt:lpstr>Opportunities (and Support) to Exercise Individual Initiative, Autonomy and Independence in Making Life Choices including  Daily Activities/Schedules and  Who to Spend Time With</vt:lpstr>
      <vt:lpstr>Direct Support Staff Supporting Individual Initiative, Autonomy and Independence</vt:lpstr>
      <vt:lpstr>Direct Support Staff Supporting Individual Initiative, Autonomy and Independence</vt:lpstr>
      <vt:lpstr>LIFE CHOICES</vt:lpstr>
      <vt:lpstr>LIFE CHOICES (2)</vt:lpstr>
      <vt:lpstr>LIFE CHOICES (3)</vt:lpstr>
      <vt:lpstr>LIFE CHOICES (4)</vt:lpstr>
      <vt:lpstr>Choices in the Person-Centered Plan</vt:lpstr>
      <vt:lpstr>Enabling Independence</vt:lpstr>
      <vt:lpstr> Increasing Independence:   Reducing Negative Impact/Costs of DSP Workforce Crisis  </vt:lpstr>
      <vt:lpstr> Increasing Independence:   Shared Savings and Impact on DSP Workforce Crisis  </vt:lpstr>
      <vt:lpstr>Potential for Increased Independence:  Many Strategies Can Be Used</vt:lpstr>
      <vt:lpstr>END OF PART FOUR Discussion Questions? Comments</vt:lpstr>
      <vt:lpstr>Opportunities (and Support) to Choose Services and Supports and Who Provides These; Opportunities to Choose a Non-Disability Specific Setting</vt:lpstr>
      <vt:lpstr>Choosing Staff</vt:lpstr>
      <vt:lpstr>Choosing Staff</vt:lpstr>
      <vt:lpstr>Choice of Non-Disability-Specific Setting</vt:lpstr>
      <vt:lpstr>Choice of Non-Disability-Specific Setting</vt:lpstr>
      <vt:lpstr>END OF PART FIVE/SIX Discussion Questions? Comments</vt:lpstr>
      <vt:lpstr>Closing Thoughts</vt:lpstr>
      <vt:lpstr> </vt:lpstr>
      <vt:lpstr>Worst Nightmare for Adulthood</vt:lpstr>
      <vt:lpstr>The Power of Opportunities and Support</vt:lpstr>
      <vt:lpstr>Community Connections = Opportunities = Contribution = Valued Person = Self-Esteem…</vt:lpstr>
      <vt:lpstr>Presenter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Medicaid Home and Community-Based Settings Final Rule:   - An Invitation to Excel  in the Face of Adversity</dc:title>
  <dc:creator>Lisa Mills</dc:creator>
  <cp:lastModifiedBy>Lisa Mills</cp:lastModifiedBy>
  <cp:revision>41</cp:revision>
  <dcterms:created xsi:type="dcterms:W3CDTF">2019-11-11T19:58:51Z</dcterms:created>
  <dcterms:modified xsi:type="dcterms:W3CDTF">2019-11-13T15:47:04Z</dcterms:modified>
</cp:coreProperties>
</file>